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ppt/notesSlides/notesSlide2.xml" ContentType="application/vnd.openxmlformats-officedocument.presentationml.notesSlide+xml"/>
  <Override PartName="/ppt/media/audio2.wav" ContentType="audio/wav"/>
  <Override PartName="/ppt/notesSlides/notesSlide3.xml" ContentType="application/vnd.openxmlformats-officedocument.presentationml.notesSlide+xml"/>
  <Override PartName="/ppt/media/audio3.wav" ContentType="audio/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9"/>
  </p:notesMasterIdLst>
  <p:sldIdLst>
    <p:sldId id="258" r:id="rId2"/>
    <p:sldId id="256" r:id="rId3"/>
    <p:sldId id="28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21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57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  <p:sldId id="300" r:id="rId47"/>
    <p:sldId id="302" r:id="rId48"/>
    <p:sldId id="303" r:id="rId49"/>
    <p:sldId id="304" r:id="rId50"/>
    <p:sldId id="305" r:id="rId51"/>
    <p:sldId id="306" r:id="rId52"/>
    <p:sldId id="308" r:id="rId53"/>
    <p:sldId id="309" r:id="rId54"/>
    <p:sldId id="307" r:id="rId55"/>
    <p:sldId id="313" r:id="rId56"/>
    <p:sldId id="310" r:id="rId57"/>
    <p:sldId id="311" r:id="rId58"/>
    <p:sldId id="312" r:id="rId59"/>
    <p:sldId id="314" r:id="rId60"/>
    <p:sldId id="315" r:id="rId61"/>
    <p:sldId id="318" r:id="rId62"/>
    <p:sldId id="319" r:id="rId63"/>
    <p:sldId id="316" r:id="rId64"/>
    <p:sldId id="317" r:id="rId65"/>
    <p:sldId id="320" r:id="rId66"/>
    <p:sldId id="322" r:id="rId67"/>
    <p:sldId id="323" r:id="rId6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7E2A74-43B0-4B09-9877-5D8BE6C2A9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7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2A4C8-7395-4899-8402-EE77194FF877}" type="slidenum">
              <a:rPr lang="en-US"/>
              <a:pPr/>
              <a:t>1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04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94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20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6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26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8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78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83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3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66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BCA25-97D2-4923-B62B-522C1C37C58D}" type="slidenum">
              <a:rPr lang="en-US"/>
              <a:pPr/>
              <a:t>2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36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94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F5DF04-B1ED-451B-B870-19952F823B3F}" type="slidenum">
              <a:rPr lang="en-US"/>
              <a:pPr/>
              <a:t>21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6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559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987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417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59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5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757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04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02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F5DF04-B1ED-451B-B870-19952F823B3F}" type="slidenum">
              <a:rPr lang="en-US"/>
              <a:pPr/>
              <a:t>3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318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246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899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338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645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077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231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817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102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002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13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512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623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020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078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162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383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424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943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348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150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37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11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293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547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246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716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490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3398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8004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1365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196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08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9010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0382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08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0851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1444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6350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0274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2392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93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46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25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E2A74-43B0-4B09-9877-5D8BE6C2A9E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8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01000" y="6553200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0" y="6553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0066FF"/>
                </a:solidFill>
                <a:latin typeface="+mn-lt"/>
              </a:defRPr>
            </a:lvl1pPr>
          </a:lstStyle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4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42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43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44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45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46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47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48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49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50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0.xml"/><Relationship Id="rId18" Type="http://schemas.openxmlformats.org/officeDocument/2006/relationships/slide" Target="slide6.xml"/><Relationship Id="rId26" Type="http://schemas.openxmlformats.org/officeDocument/2006/relationships/slide" Target="slide17.xml"/><Relationship Id="rId3" Type="http://schemas.openxmlformats.org/officeDocument/2006/relationships/audio" Target="../media/audio2.wav"/><Relationship Id="rId21" Type="http://schemas.openxmlformats.org/officeDocument/2006/relationships/slide" Target="slide21.xml"/><Relationship Id="rId34" Type="http://schemas.openxmlformats.org/officeDocument/2006/relationships/slide" Target="slide29.xml"/><Relationship Id="rId7" Type="http://schemas.openxmlformats.org/officeDocument/2006/relationships/slide" Target="slide9.xml"/><Relationship Id="rId12" Type="http://schemas.openxmlformats.org/officeDocument/2006/relationships/slide" Target="slide5.xml"/><Relationship Id="rId17" Type="http://schemas.openxmlformats.org/officeDocument/2006/relationships/slide" Target="slide31.xml"/><Relationship Id="rId25" Type="http://schemas.openxmlformats.org/officeDocument/2006/relationships/slide" Target="slide12.xml"/><Relationship Id="rId33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26.xml"/><Relationship Id="rId20" Type="http://schemas.openxmlformats.org/officeDocument/2006/relationships/slide" Target="slide16.xml"/><Relationship Id="rId29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30.xml"/><Relationship Id="rId24" Type="http://schemas.openxmlformats.org/officeDocument/2006/relationships/slide" Target="slide7.xml"/><Relationship Id="rId32" Type="http://schemas.openxmlformats.org/officeDocument/2006/relationships/slide" Target="slide18.xml"/><Relationship Id="rId5" Type="http://schemas.openxmlformats.org/officeDocument/2006/relationships/image" Target="../media/image2.png"/><Relationship Id="rId15" Type="http://schemas.openxmlformats.org/officeDocument/2006/relationships/slide" Target="slide20.xml"/><Relationship Id="rId23" Type="http://schemas.openxmlformats.org/officeDocument/2006/relationships/slide" Target="slide32.xml"/><Relationship Id="rId28" Type="http://schemas.openxmlformats.org/officeDocument/2006/relationships/slide" Target="slide28.xml"/><Relationship Id="rId10" Type="http://schemas.openxmlformats.org/officeDocument/2006/relationships/slide" Target="slide25.xml"/><Relationship Id="rId19" Type="http://schemas.openxmlformats.org/officeDocument/2006/relationships/slide" Target="slide11.xml"/><Relationship Id="rId31" Type="http://schemas.openxmlformats.org/officeDocument/2006/relationships/slide" Target="slide13.xml"/><Relationship Id="rId4" Type="http://schemas.openxmlformats.org/officeDocument/2006/relationships/slide" Target="slide65.xml"/><Relationship Id="rId9" Type="http://schemas.openxmlformats.org/officeDocument/2006/relationships/slide" Target="slide19.xml"/><Relationship Id="rId14" Type="http://schemas.openxmlformats.org/officeDocument/2006/relationships/slide" Target="slide15.xml"/><Relationship Id="rId22" Type="http://schemas.openxmlformats.org/officeDocument/2006/relationships/slide" Target="slide27.xml"/><Relationship Id="rId27" Type="http://schemas.openxmlformats.org/officeDocument/2006/relationships/slide" Target="slide23.xml"/><Relationship Id="rId30" Type="http://schemas.openxmlformats.org/officeDocument/2006/relationships/slide" Target="slide8.xml"/><Relationship Id="rId35" Type="http://schemas.openxmlformats.org/officeDocument/2006/relationships/slide" Target="slide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5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52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53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54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55.xml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56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57.x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58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59.xml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60.xml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61.xml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62.xml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63.xml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64.xml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35.xml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36.xml"/><Relationship Id="rId4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37.xml"/><Relationship Id="rId4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cuments%20and%20Settings\rbennett\Desktop\jeopardy\final%20jeopardy.mp3" TargetMode="External"/><Relationship Id="rId1" Type="http://schemas.microsoft.com/office/2007/relationships/media" Target="file:///C:\Documents%20and%20Settings\rbennett\Desktop\jeopardy\final%20jeopardy.mp3" TargetMode="External"/><Relationship Id="rId6" Type="http://schemas.openxmlformats.org/officeDocument/2006/relationships/image" Target="../media/image6.png"/><Relationship Id="rId5" Type="http://schemas.openxmlformats.org/officeDocument/2006/relationships/slide" Target="slide67.xml"/><Relationship Id="rId4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38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39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" Target="slide40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52600" y="2667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Click Once to Begin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600200"/>
            <a:ext cx="77724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8800" b="1" dirty="0">
                <a:solidFill>
                  <a:schemeClr val="tx1"/>
                </a:solidFill>
              </a:rPr>
              <a:t>JEOPARDY!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648200"/>
            <a:ext cx="6400800" cy="1752600"/>
          </a:xfrm>
        </p:spPr>
        <p:txBody>
          <a:bodyPr/>
          <a:lstStyle/>
          <a:p>
            <a:r>
              <a:rPr lang="en-US" smtClean="0"/>
              <a:t>Unit </a:t>
            </a:r>
            <a:r>
              <a:rPr lang="en-US" smtClean="0"/>
              <a:t>2 </a:t>
            </a:r>
            <a:r>
              <a:rPr lang="en-US" dirty="0" smtClean="0"/>
              <a:t>- Government</a:t>
            </a:r>
          </a:p>
          <a:p>
            <a:endParaRPr lang="en-US" dirty="0"/>
          </a:p>
        </p:txBody>
      </p:sp>
      <p:pic>
        <p:nvPicPr>
          <p:cNvPr id="7" name="jepor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677400" y="838200"/>
            <a:ext cx="304800" cy="3048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81000"/>
            <a:ext cx="60579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hem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098" grpId="0" animBg="1" autoUpdateAnimBg="0"/>
      <p:bldP spid="4099" grpId="0" build="p" autoUpdateAnimBg="0" advAuto="2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Canada’s Federal  right wing party</a:t>
            </a:r>
            <a:r>
              <a:rPr lang="en-US" sz="6000" b="1" dirty="0" smtClean="0"/>
              <a:t>.</a:t>
            </a:r>
            <a:endParaRPr lang="en-US" dirty="0"/>
          </a:p>
        </p:txBody>
      </p:sp>
      <p:sp>
        <p:nvSpPr>
          <p:cNvPr id="11267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>
            <a:hlinkClick r:id="" action="ppaction://ole?verb=0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Publicized policies put forward by a political party</a:t>
            </a:r>
            <a:r>
              <a:rPr lang="en-US" sz="6000" b="1" dirty="0" smtClean="0"/>
              <a:t>.</a:t>
            </a:r>
            <a:endParaRPr lang="en-US" dirty="0"/>
          </a:p>
        </p:txBody>
      </p:sp>
      <p:sp>
        <p:nvSpPr>
          <p:cNvPr id="12291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>
            <a:hlinkClick r:id="" action="ppaction://ole?verb=0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Act of intentionally breaking a law one considers unjust</a:t>
            </a:r>
            <a:r>
              <a:rPr lang="en-US" sz="6000" b="1" dirty="0" smtClean="0"/>
              <a:t>.</a:t>
            </a:r>
            <a:endParaRPr lang="en-US" dirty="0"/>
          </a:p>
        </p:txBody>
      </p:sp>
      <p:sp>
        <p:nvSpPr>
          <p:cNvPr id="13315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" name="Picture 5">
            <a:hlinkClick r:id="" action="ppaction://ole?verb=0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A name give to NGOs that attempt to influence government policy.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39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>
            <a:hlinkClick r:id="" action="ppaction://ole?verb=0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The Prime Minister asks this person to call an election.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363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>
            <a:hlinkClick r:id="" action="ppaction://ole?verb=0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The 2 conditions someone must meet in order to be eligible to vote in Canada.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87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>
            <a:hlinkClick r:id="" action="ppaction://ole?verb=0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These are used to project voting </a:t>
            </a:r>
            <a:r>
              <a:rPr lang="en-US" sz="6000" b="1" dirty="0" err="1" smtClean="0">
                <a:solidFill>
                  <a:schemeClr val="tx1"/>
                </a:solidFill>
              </a:rPr>
              <a:t>behaviour</a:t>
            </a:r>
            <a:r>
              <a:rPr lang="en-US" sz="6000" b="1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411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>
            <a:hlinkClick r:id="" action="ppaction://ole?verb=0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Term referring to the area an MP or MLA represents.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435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>
            <a:hlinkClick r:id="" action="ppaction://ole?verb=0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Electoral system where the person with the most votes is the winner.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59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>
            <a:hlinkClick r:id="" action="ppaction://ole?verb=0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Law dealing with matters that affect society as a whole.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483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>
            <a:hlinkClick r:id="" action="ppaction://ole?verb=0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-7620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Template by</a:t>
            </a:r>
          </a:p>
          <a:p>
            <a:r>
              <a:rPr lang="en-US" smtClean="0"/>
              <a:t>Bill Arcuri, WCSD</a:t>
            </a:r>
            <a:endParaRPr lang="en-US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143000" y="-1219200"/>
            <a:ext cx="6705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latin typeface="Benguiat Frisky" pitchFamily="66" charset="0"/>
              </a:rPr>
              <a:t>JEOPARDY!</a:t>
            </a:r>
            <a:endParaRPr lang="en-US" sz="32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81000" y="274320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6" action="ppaction://hlinksldjump"/>
              </a:rPr>
              <a:t>100</a:t>
            </a:r>
            <a:endParaRPr lang="en-US" sz="360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782763" y="2743200"/>
            <a:ext cx="1309687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7" action="ppaction://hlinksldjump"/>
              </a:rPr>
              <a:t>100</a:t>
            </a:r>
            <a:endParaRPr lang="en-US" sz="360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184525" y="274320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8" action="ppaction://hlinksldjump"/>
              </a:rPr>
              <a:t>100</a:t>
            </a:r>
            <a:endParaRPr lang="en-US" sz="360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586288" y="2743200"/>
            <a:ext cx="1309687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9" action="ppaction://hlinksldjump"/>
              </a:rPr>
              <a:t>100</a:t>
            </a:r>
            <a:endParaRPr lang="en-US" sz="360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988050" y="274320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10" action="ppaction://hlinksldjump"/>
              </a:rPr>
              <a:t>100</a:t>
            </a:r>
            <a:endParaRPr lang="en-US" sz="360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391400" y="274320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11" action="ppaction://hlinksldjump"/>
              </a:rPr>
              <a:t>100</a:t>
            </a:r>
            <a:endParaRPr lang="en-US" sz="360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81000" y="352425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12" action="ppaction://hlinksldjump"/>
              </a:rPr>
              <a:t>200</a:t>
            </a:r>
            <a:endParaRPr lang="en-US" sz="3600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782763" y="3524250"/>
            <a:ext cx="1309687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13" action="ppaction://hlinksldjump"/>
              </a:rPr>
              <a:t>200</a:t>
            </a:r>
            <a:endParaRPr lang="en-US" sz="3600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184525" y="352425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14" action="ppaction://hlinksldjump"/>
              </a:rPr>
              <a:t>200</a:t>
            </a:r>
            <a:endParaRPr lang="en-US" sz="3600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586288" y="3524250"/>
            <a:ext cx="1309687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15" action="ppaction://hlinksldjump"/>
              </a:rPr>
              <a:t>200</a:t>
            </a:r>
            <a:endParaRPr lang="en-US" sz="3600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5988050" y="352425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16" action="ppaction://hlinksldjump"/>
              </a:rPr>
              <a:t>200</a:t>
            </a:r>
            <a:endParaRPr lang="en-US" sz="3600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7391400" y="352425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17" action="ppaction://hlinksldjump"/>
              </a:rPr>
              <a:t>200</a:t>
            </a:r>
            <a:endParaRPr lang="en-US" sz="3600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381000" y="430530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18" action="ppaction://hlinksldjump"/>
              </a:rPr>
              <a:t>300</a:t>
            </a:r>
            <a:endParaRPr lang="en-US" sz="3600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1782763" y="4305300"/>
            <a:ext cx="1309687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19" action="ppaction://hlinksldjump"/>
              </a:rPr>
              <a:t>300</a:t>
            </a:r>
            <a:endParaRPr lang="en-US" sz="3600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3184525" y="430530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20" action="ppaction://hlinksldjump"/>
              </a:rPr>
              <a:t>300</a:t>
            </a:r>
            <a:endParaRPr lang="en-US" sz="3600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4586288" y="4305300"/>
            <a:ext cx="1309687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hlinkClick r:id="rId21" action="ppaction://hlinksldjump"/>
              </a:rPr>
              <a:t>300</a:t>
            </a:r>
            <a:endParaRPr lang="en-US" sz="3600" dirty="0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5988050" y="430530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22" action="ppaction://hlinksldjump"/>
              </a:rPr>
              <a:t>300</a:t>
            </a:r>
            <a:endParaRPr lang="en-US" sz="3600"/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7391400" y="430530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23" action="ppaction://hlinksldjump"/>
              </a:rPr>
              <a:t>300</a:t>
            </a:r>
            <a:endParaRPr lang="en-US" sz="3600"/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381000" y="508635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24" action="ppaction://hlinksldjump"/>
              </a:rPr>
              <a:t>400</a:t>
            </a:r>
            <a:endParaRPr lang="en-US" sz="3600"/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1782763" y="5086350"/>
            <a:ext cx="1309687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25" action="ppaction://hlinksldjump"/>
              </a:rPr>
              <a:t>400</a:t>
            </a:r>
            <a:endParaRPr lang="en-US" sz="3600"/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3184525" y="508635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26" action="ppaction://hlinksldjump"/>
              </a:rPr>
              <a:t>400</a:t>
            </a:r>
            <a:endParaRPr lang="en-US" sz="3600"/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4586288" y="5086350"/>
            <a:ext cx="1309687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27" action="ppaction://hlinksldjump"/>
              </a:rPr>
              <a:t>400</a:t>
            </a:r>
            <a:endParaRPr lang="en-US" sz="3600"/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5988050" y="508635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28" action="ppaction://hlinksldjump"/>
              </a:rPr>
              <a:t>400</a:t>
            </a:r>
            <a:endParaRPr lang="en-US" sz="3600"/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7391400" y="508635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29" action="ppaction://hlinksldjump"/>
              </a:rPr>
              <a:t>400</a:t>
            </a:r>
            <a:endParaRPr lang="en-US" sz="3600"/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381000" y="586740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30" action="ppaction://hlinksldjump"/>
              </a:rPr>
              <a:t>500</a:t>
            </a:r>
            <a:endParaRPr lang="en-US" sz="3600"/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1782763" y="5867400"/>
            <a:ext cx="1309687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31" action="ppaction://hlinksldjump"/>
              </a:rPr>
              <a:t>500</a:t>
            </a:r>
            <a:endParaRPr lang="en-US" sz="3600"/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3184525" y="586740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32" action="ppaction://hlinksldjump"/>
              </a:rPr>
              <a:t>500</a:t>
            </a:r>
            <a:endParaRPr lang="en-US" sz="3600"/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4586288" y="5867400"/>
            <a:ext cx="1309687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33" action="ppaction://hlinksldjump"/>
              </a:rPr>
              <a:t>500</a:t>
            </a:r>
            <a:endParaRPr lang="en-US" sz="3600"/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5988050" y="586740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34" action="ppaction://hlinksldjump"/>
              </a:rPr>
              <a:t>500</a:t>
            </a:r>
            <a:endParaRPr lang="en-US" sz="3600"/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7391400" y="5867400"/>
            <a:ext cx="1309688" cy="650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hlinkClick r:id="rId35" action="ppaction://hlinksldjump"/>
              </a:rPr>
              <a:t>500</a:t>
            </a:r>
            <a:endParaRPr lang="en-US" sz="3600"/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381000" y="1447800"/>
            <a:ext cx="1325563" cy="109696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sz="2200" dirty="0" err="1" smtClean="0"/>
              <a:t>Gov’t</a:t>
            </a:r>
            <a:r>
              <a:rPr lang="en-US" sz="2200" dirty="0" smtClean="0"/>
              <a:t> Structure</a:t>
            </a:r>
            <a:endParaRPr lang="en-US" sz="2200" dirty="0"/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1782763" y="1447800"/>
            <a:ext cx="1325562" cy="109696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sz="2200" dirty="0" smtClean="0"/>
              <a:t>Politics</a:t>
            </a:r>
            <a:endParaRPr lang="en-US" sz="2200" dirty="0"/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3184525" y="1447800"/>
            <a:ext cx="1325563" cy="109696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sz="2200" dirty="0" smtClean="0"/>
              <a:t>Elections</a:t>
            </a:r>
            <a:endParaRPr lang="en-US" sz="2200" dirty="0"/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4586288" y="1447800"/>
            <a:ext cx="1325562" cy="109696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sz="2200" dirty="0" smtClean="0"/>
              <a:t>Legal System</a:t>
            </a:r>
            <a:endParaRPr lang="en-US" sz="2200" dirty="0"/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5988050" y="1447800"/>
            <a:ext cx="1325563" cy="109696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sz="2200" dirty="0" smtClean="0"/>
              <a:t>Charter of Rights</a:t>
            </a:r>
            <a:endParaRPr lang="en-US" sz="2200" dirty="0"/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7391400" y="1447800"/>
            <a:ext cx="1325563" cy="1096963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sz="2200" dirty="0" smtClean="0"/>
              <a:t>Potpourri</a:t>
            </a:r>
            <a:endParaRPr lang="en-US" sz="2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tegori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tegori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9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7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4" grpId="0" build="p" animBg="1" autoUpdateAnimBg="0" advAuto="200"/>
      <p:bldP spid="2095" grpId="0" build="p" animBg="1" autoUpdateAnimBg="0" advAuto="200"/>
      <p:bldP spid="2096" grpId="0" build="p" animBg="1" autoUpdateAnimBg="0" advAuto="200"/>
      <p:bldP spid="2097" grpId="0" build="p" animBg="1" autoUpdateAnimBg="0" advAuto="200"/>
      <p:bldP spid="2098" grpId="0" build="p" animBg="1" autoUpdateAnimBg="0" advAuto="200"/>
      <p:bldP spid="2099" grpId="0" build="p" animBg="1" autoUpdateAnimBg="0" advAuto="2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Law that involves disputes over such things as property and relationships.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7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" name="Picture 5">
            <a:hlinkClick r:id="" action="ppaction://ole?verb=0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28800"/>
            <a:ext cx="7467600" cy="1143000"/>
          </a:xfrm>
        </p:spPr>
        <p:txBody>
          <a:bodyPr/>
          <a:lstStyle/>
          <a:p>
            <a:endParaRPr lang="en-US" sz="4800" b="1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200400"/>
            <a:ext cx="8382000" cy="3276600"/>
          </a:xfrm>
        </p:spPr>
        <p:txBody>
          <a:bodyPr/>
          <a:lstStyle/>
          <a:p>
            <a:endParaRPr lang="en-US" sz="2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219200"/>
            <a:ext cx="550068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76400" y="-1371600"/>
            <a:ext cx="6324600" cy="100647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/>
              <a:t>Daily Double!!!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i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The highest court in our country.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531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>
            <a:hlinkClick r:id="" action="ppaction://ole?verb=0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This lower court usually hears less serious offences</a:t>
            </a:r>
            <a:r>
              <a:rPr lang="en-US" sz="6000" b="1" dirty="0" smtClean="0"/>
              <a:t>.</a:t>
            </a:r>
            <a:endParaRPr lang="en-US" dirty="0"/>
          </a:p>
        </p:txBody>
      </p:sp>
      <p:sp>
        <p:nvSpPr>
          <p:cNvPr id="23555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>
            <a:hlinkClick r:id="" action="ppaction://ole?verb=0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Branch of government that upholds the law.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579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>
            <a:hlinkClick r:id="" action="ppaction://ole?verb=0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The Charter of Rights and Freedoms is part of this Act.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603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>
            <a:hlinkClick r:id="" action="ppaction://ole?verb=0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9718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The part of the Charter allows Provincial </a:t>
            </a:r>
            <a:r>
              <a:rPr lang="en-US" sz="6000" b="1" dirty="0">
                <a:solidFill>
                  <a:schemeClr val="tx1"/>
                </a:solidFill>
              </a:rPr>
              <a:t>G</a:t>
            </a:r>
            <a:r>
              <a:rPr lang="en-US" sz="6000" b="1" dirty="0" smtClean="0">
                <a:solidFill>
                  <a:schemeClr val="tx1"/>
                </a:solidFill>
              </a:rPr>
              <a:t>overnments to pass laws that violate peoples rights.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627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>
            <a:hlinkClick r:id="" action="ppaction://ole?verb=0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He was the Prime Minister who brought the Charter into law.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651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>
            <a:hlinkClick r:id="" action="ppaction://ole?verb=0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These rights allow citizens to live in any province they choose.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675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>
            <a:hlinkClick r:id="" action="ppaction://ole?verb=0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These rights guarantee a citizens right to vote.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699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>
            <a:hlinkClick r:id="" action="ppaction://ole?verb=0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28800"/>
            <a:ext cx="7467600" cy="1143000"/>
          </a:xfrm>
        </p:spPr>
        <p:txBody>
          <a:bodyPr/>
          <a:lstStyle/>
          <a:p>
            <a:r>
              <a:rPr lang="en-US" sz="4800" b="1" dirty="0"/>
              <a:t>Daily Double Graphic and Sound Effect!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200400"/>
            <a:ext cx="8382000" cy="3276600"/>
          </a:xfrm>
        </p:spPr>
        <p:txBody>
          <a:bodyPr/>
          <a:lstStyle/>
          <a:p>
            <a:r>
              <a:rPr lang="en-US" sz="2200" b="1" i="1"/>
              <a:t>DO NOT DELETE THIS SLIDE!</a:t>
            </a:r>
            <a:r>
              <a:rPr lang="en-US" sz="2200" b="1"/>
              <a:t>  Deleting it may cause the game links to work improperly.  This slide is hidden during the game, and WILL not appear.</a:t>
            </a:r>
          </a:p>
          <a:p>
            <a:r>
              <a:rPr lang="en-US" sz="2200" b="1"/>
              <a:t>In slide view mode, copy the above (red) graphic (click once to select; right click the </a:t>
            </a:r>
            <a:r>
              <a:rPr lang="en-US" sz="2200" b="1" i="1" u="sng"/>
              <a:t>border</a:t>
            </a:r>
            <a:r>
              <a:rPr lang="en-US" sz="2200" b="1"/>
              <a:t> and choose “copy”).</a:t>
            </a:r>
          </a:p>
          <a:p>
            <a:r>
              <a:rPr lang="en-US" sz="2200" b="1"/>
              <a:t>Locate the answer slide which you want to be the daily double</a:t>
            </a:r>
          </a:p>
          <a:p>
            <a:r>
              <a:rPr lang="en-US" sz="2200" b="1"/>
              <a:t>Right-click and choose “paste”.  If necessary, reposition the graphic so that it does not cover the answer text.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524000" y="609600"/>
            <a:ext cx="6324600" cy="100647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/>
              <a:t>Daily Double!!!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i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Title of the leader of a Provincial Government.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23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>
            <a:hlinkClick r:id="" action="ppaction://ole?verb=0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Another name for the Upper House of the Federal Government.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747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>
            <a:hlinkClick r:id="" action="ppaction://ole?verb=0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Term for a government that has less than 50% of the seats in the house.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771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>
            <a:hlinkClick r:id="" action="ppaction://ole?verb=0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This is type of reward is given to those who show loyalty to the government.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795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>
            <a:hlinkClick r:id="" action="ppaction://ole?verb=0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Powers not assigned as federal or provincial because issues did not previously exist</a:t>
            </a:r>
            <a:r>
              <a:rPr lang="en-US" sz="6000" b="1" dirty="0" smtClean="0"/>
              <a:t>.</a:t>
            </a:r>
            <a:endParaRPr lang="en-US" dirty="0"/>
          </a:p>
        </p:txBody>
      </p:sp>
      <p:sp>
        <p:nvSpPr>
          <p:cNvPr id="3076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>
            <a:hlinkClick r:id="" action="ppaction://ole?verb=0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Legislative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Second Reading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098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Constitution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Federal, Provincial, Municipal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Federalism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This branch of the government makes laws.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>
            <a:hlinkClick r:id="" action="ppaction://ole?verb=0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Lobbyist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Conservative Party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Platform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Civil Disobedience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Pressure Group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Governor General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18 years old</a:t>
            </a:r>
            <a:br>
              <a:rPr lang="en-US" sz="6000" b="1" dirty="0" smtClean="0">
                <a:solidFill>
                  <a:schemeClr val="tx1"/>
                </a:solidFill>
              </a:rPr>
            </a:br>
            <a:r>
              <a:rPr lang="en-US" sz="6000" b="1" dirty="0" smtClean="0">
                <a:solidFill>
                  <a:schemeClr val="tx1"/>
                </a:solidFill>
              </a:rPr>
              <a:t>Canadian Citizen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Opinion Polls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Riding or Constituency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First Past the Post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This is the reading that debate of a bill first takes place in the House of Commons.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47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>
            <a:hlinkClick r:id="" action="ppaction://ole?verb=0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Criminal Law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Civil Law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Supreme Court of Canada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Provincial Court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Judicial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Constitution Act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Notwithstanding Clause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Pierre Trudeau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Mobility Rights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Democratic Rights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The legal document that outlines the powers of government.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71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>
            <a:hlinkClick r:id="" action="ppaction://ole?verb=0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Premier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Senate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Minority Government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Patronage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Residual Powers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2192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She signed the Canadian Constitution and the Charter of Rights and Freedoms into Law in 1982.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final jeopard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82000" y="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17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Queen Elizabeth II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These are the 3 levels of government in Canada.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95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>
            <a:hlinkClick r:id="" action="ppaction://ole?verb=0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The governmental system where there is one national government and many regional governments.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19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>
            <a:hlinkClick r:id="" action="ppaction://ole?verb=0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Template by</a:t>
            </a:r>
          </a:p>
          <a:p>
            <a:r>
              <a:rPr lang="en-US"/>
              <a:t>Bill Arcuri, WCSD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This person is paid to influence government policy</a:t>
            </a:r>
            <a:r>
              <a:rPr lang="en-US" sz="6000" b="1" dirty="0" smtClean="0"/>
              <a:t>.</a:t>
            </a:r>
            <a:endParaRPr lang="en-US" dirty="0"/>
          </a:p>
        </p:txBody>
      </p:sp>
      <p:sp>
        <p:nvSpPr>
          <p:cNvPr id="10243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91200"/>
            <a:ext cx="1066800" cy="609600"/>
          </a:xfrm>
          <a:prstGeom prst="actionButtonBackPrevious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>
            <a:hlinkClick r:id="" action="ppaction://ole?verb=0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00"/>
      </a:lt2>
      <a:accent1>
        <a:srgbClr val="FF9900"/>
      </a:accent1>
      <a:accent2>
        <a:srgbClr val="00FFFF"/>
      </a:accent2>
      <a:accent3>
        <a:srgbClr val="AAAACA"/>
      </a:accent3>
      <a:accent4>
        <a:srgbClr val="DADADA"/>
      </a:accent4>
      <a:accent5>
        <a:srgbClr val="FFCAAA"/>
      </a:accent5>
      <a:accent6>
        <a:srgbClr val="00E7E7"/>
      </a:accent6>
      <a:hlink>
        <a:srgbClr val="FFFFFF"/>
      </a:hlink>
      <a:folHlink>
        <a:srgbClr val="00006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1045</Words>
  <Application>Microsoft Office PowerPoint</Application>
  <PresentationFormat>On-screen Show (4:3)</PresentationFormat>
  <Paragraphs>310</Paragraphs>
  <Slides>67</Slides>
  <Notes>67</Notes>
  <HiddenSlides>1</HiddenSlides>
  <MMClips>32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Arial</vt:lpstr>
      <vt:lpstr>Benguiat Frisky</vt:lpstr>
      <vt:lpstr>Times New Roman</vt:lpstr>
      <vt:lpstr>Office Theme</vt:lpstr>
      <vt:lpstr>JEOPARDY!</vt:lpstr>
      <vt:lpstr>PowerPoint Presentation</vt:lpstr>
      <vt:lpstr>Daily Double Graphic and Sound Effect!</vt:lpstr>
      <vt:lpstr>This branch of the government makes laws.</vt:lpstr>
      <vt:lpstr>This is the reading that debate of a bill first takes place in the House of Commons.</vt:lpstr>
      <vt:lpstr>The legal document that outlines the powers of government.</vt:lpstr>
      <vt:lpstr>These are the 3 levels of government in Canada.</vt:lpstr>
      <vt:lpstr>The governmental system where there is one national government and many regional governments.</vt:lpstr>
      <vt:lpstr>This person is paid to influence government policy.</vt:lpstr>
      <vt:lpstr>Canada’s Federal  right wing party.</vt:lpstr>
      <vt:lpstr>Publicized policies put forward by a political party.</vt:lpstr>
      <vt:lpstr>Act of intentionally breaking a law one considers unjust.</vt:lpstr>
      <vt:lpstr>A name give to NGOs that attempt to influence government policy.</vt:lpstr>
      <vt:lpstr>The Prime Minister asks this person to call an election.</vt:lpstr>
      <vt:lpstr>The 2 conditions someone must meet in order to be eligible to vote in Canada.</vt:lpstr>
      <vt:lpstr>These are used to project voting behaviour.</vt:lpstr>
      <vt:lpstr>Term referring to the area an MP or MLA represents.</vt:lpstr>
      <vt:lpstr>Electoral system where the person with the most votes is the winner.</vt:lpstr>
      <vt:lpstr>Law dealing with matters that affect society as a whole.</vt:lpstr>
      <vt:lpstr>Law that involves disputes over such things as property and relationships.</vt:lpstr>
      <vt:lpstr>PowerPoint Presentation</vt:lpstr>
      <vt:lpstr>The highest court in our country.</vt:lpstr>
      <vt:lpstr>This lower court usually hears less serious offences.</vt:lpstr>
      <vt:lpstr>Branch of government that upholds the law.</vt:lpstr>
      <vt:lpstr>The Charter of Rights and Freedoms is part of this Act.</vt:lpstr>
      <vt:lpstr>The part of the Charter allows Provincial Governments to pass laws that violate peoples rights.</vt:lpstr>
      <vt:lpstr>He was the Prime Minister who brought the Charter into law.</vt:lpstr>
      <vt:lpstr>These rights allow citizens to live in any province they choose.</vt:lpstr>
      <vt:lpstr>These rights guarantee a citizens right to vote.</vt:lpstr>
      <vt:lpstr>Title of the leader of a Provincial Government.</vt:lpstr>
      <vt:lpstr>Another name for the Upper House of the Federal Government.</vt:lpstr>
      <vt:lpstr>Term for a government that has less than 50% of the seats in the house.</vt:lpstr>
      <vt:lpstr>This is type of reward is given to those who show loyalty to the government.</vt:lpstr>
      <vt:lpstr>Powers not assigned as federal or provincial because issues did not previously exist.</vt:lpstr>
      <vt:lpstr>Legislative</vt:lpstr>
      <vt:lpstr>Second Reading</vt:lpstr>
      <vt:lpstr>Constitution</vt:lpstr>
      <vt:lpstr>Federal, Provincial, Municipal</vt:lpstr>
      <vt:lpstr>Federalism</vt:lpstr>
      <vt:lpstr>Lobbyist</vt:lpstr>
      <vt:lpstr>Conservative Party</vt:lpstr>
      <vt:lpstr>Platform</vt:lpstr>
      <vt:lpstr>Civil Disobedience</vt:lpstr>
      <vt:lpstr>Pressure Group</vt:lpstr>
      <vt:lpstr>Governor General</vt:lpstr>
      <vt:lpstr>18 years old Canadian Citizen</vt:lpstr>
      <vt:lpstr>Opinion Polls</vt:lpstr>
      <vt:lpstr>Riding or Constituency</vt:lpstr>
      <vt:lpstr>First Past the Post</vt:lpstr>
      <vt:lpstr>Criminal Law</vt:lpstr>
      <vt:lpstr>Civil Law</vt:lpstr>
      <vt:lpstr>Supreme Court of Canada</vt:lpstr>
      <vt:lpstr>Provincial Court</vt:lpstr>
      <vt:lpstr>Judicial</vt:lpstr>
      <vt:lpstr>Constitution Act</vt:lpstr>
      <vt:lpstr>Notwithstanding Clause</vt:lpstr>
      <vt:lpstr>Pierre Trudeau</vt:lpstr>
      <vt:lpstr>Mobility Rights</vt:lpstr>
      <vt:lpstr>Democratic Rights</vt:lpstr>
      <vt:lpstr>Premier</vt:lpstr>
      <vt:lpstr>Senate</vt:lpstr>
      <vt:lpstr>Minority Government</vt:lpstr>
      <vt:lpstr>Patronage</vt:lpstr>
      <vt:lpstr>Residual Powers</vt:lpstr>
      <vt:lpstr>PowerPoint Presentation</vt:lpstr>
      <vt:lpstr>She signed the Canadian Constitution and the Charter of Rights and Freedoms into Law in 1982.</vt:lpstr>
      <vt:lpstr>Queen Elizabeth II</vt:lpstr>
    </vt:vector>
  </TitlesOfParts>
  <Company>Compaq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Bill Arcuri</dc:creator>
  <cp:lastModifiedBy>Daniel Kramar</cp:lastModifiedBy>
  <cp:revision>44</cp:revision>
  <dcterms:created xsi:type="dcterms:W3CDTF">2000-09-05T02:28:20Z</dcterms:created>
  <dcterms:modified xsi:type="dcterms:W3CDTF">2015-11-02T16:18:31Z</dcterms:modified>
</cp:coreProperties>
</file>