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9" r:id="rId2"/>
    <p:sldId id="262" r:id="rId3"/>
    <p:sldId id="264" r:id="rId4"/>
    <p:sldId id="265" r:id="rId5"/>
    <p:sldId id="267" r:id="rId6"/>
    <p:sldId id="268" r:id="rId7"/>
    <p:sldId id="290" r:id="rId8"/>
    <p:sldId id="266" r:id="rId9"/>
    <p:sldId id="270" r:id="rId10"/>
    <p:sldId id="275" r:id="rId11"/>
    <p:sldId id="271" r:id="rId12"/>
    <p:sldId id="276" r:id="rId13"/>
    <p:sldId id="277" r:id="rId14"/>
    <p:sldId id="274" r:id="rId15"/>
    <p:sldId id="273" r:id="rId16"/>
    <p:sldId id="272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7" autoAdjust="0"/>
    <p:restoredTop sz="92949" autoAdjust="0"/>
  </p:normalViewPr>
  <p:slideViewPr>
    <p:cSldViewPr>
      <p:cViewPr varScale="1">
        <p:scale>
          <a:sx n="100" d="100"/>
          <a:sy n="100" d="100"/>
        </p:scale>
        <p:origin x="137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2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A5ED2-36B0-4C7D-A493-7DD9E2FC5994}" type="datetimeFigureOut">
              <a:rPr lang="en-US" smtClean="0"/>
              <a:pPr/>
              <a:t>5/8/18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5187-6175-463D-80A2-596ADB18E8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75187-6175-463D-80A2-596ADB18E8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3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E6EACB8-F97C-4F88-92E7-9F064A0A5D44}" type="datetimeFigureOut">
              <a:rPr lang="en-US" smtClean="0"/>
              <a:pPr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ACB8-F97C-4F88-92E7-9F064A0A5D44}" type="datetimeFigureOut">
              <a:rPr lang="en-US" smtClean="0"/>
              <a:pPr/>
              <a:t>5/8/18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ACB8-F97C-4F88-92E7-9F064A0A5D44}" type="datetimeFigureOut">
              <a:rPr lang="en-US" smtClean="0"/>
              <a:pPr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ACB8-F97C-4F88-92E7-9F064A0A5D44}" type="datetimeFigureOut">
              <a:rPr lang="en-US" smtClean="0"/>
              <a:pPr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E6EACB8-F97C-4F88-92E7-9F064A0A5D44}" type="datetimeFigureOut">
              <a:rPr lang="en-US" smtClean="0"/>
              <a:pPr/>
              <a:t>5/8/18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ACB8-F97C-4F88-92E7-9F064A0A5D44}" type="datetimeFigureOut">
              <a:rPr lang="en-US" smtClean="0"/>
              <a:pPr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E6EACB8-F97C-4F88-92E7-9F064A0A5D44}" type="datetimeFigureOut">
              <a:rPr lang="en-US" smtClean="0"/>
              <a:pPr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ACB8-F97C-4F88-92E7-9F064A0A5D44}" type="datetimeFigureOut">
              <a:rPr lang="en-US" smtClean="0"/>
              <a:pPr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ACB8-F97C-4F88-92E7-9F064A0A5D44}" type="datetimeFigureOut">
              <a:rPr lang="en-US" smtClean="0"/>
              <a:pPr/>
              <a:t>5/8/18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ACB8-F97C-4F88-92E7-9F064A0A5D44}" type="datetimeFigureOut">
              <a:rPr lang="en-US" smtClean="0"/>
              <a:pPr/>
              <a:t>5/8/18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ACB8-F97C-4F88-92E7-9F064A0A5D44}" type="datetimeFigureOut">
              <a:rPr lang="en-US" smtClean="0"/>
              <a:pPr/>
              <a:t>5/8/18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ACB8-F97C-4F88-92E7-9F064A0A5D44}" type="datetimeFigureOut">
              <a:rPr lang="en-US" smtClean="0"/>
              <a:pPr/>
              <a:t>5/8/18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ACB8-F97C-4F88-92E7-9F064A0A5D44}" type="datetimeFigureOut">
              <a:rPr lang="en-US" smtClean="0"/>
              <a:pPr/>
              <a:t>5/8/18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6EACB8-F97C-4F88-92E7-9F064A0A5D44}" type="datetimeFigureOut">
              <a:rPr lang="en-US" smtClean="0"/>
              <a:pPr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itchFamily="18" charset="0"/>
              </a:rPr>
              <a:t>The Fur Trade in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Book Antiqua" pitchFamily="18" charset="0"/>
              </a:rPr>
              <a:t>What is the Fur Trade??</a:t>
            </a:r>
          </a:p>
          <a:p>
            <a:endParaRPr lang="en-US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Fur Trade: An industry dealing with the trapping of animal furs and trading them for other desired items such as metal hatchets, pots and glass beads.</a:t>
            </a:r>
          </a:p>
          <a:p>
            <a:endParaRPr lang="en-US" dirty="0">
              <a:latin typeface="Book Antiqua" pitchFamily="18" charset="0"/>
            </a:endParaRPr>
          </a:p>
          <a:p>
            <a:pPr>
              <a:buNone/>
            </a:pP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609600"/>
            <a:ext cx="8153400" cy="5638800"/>
          </a:xfrm>
        </p:spPr>
        <p:txBody>
          <a:bodyPr/>
          <a:lstStyle/>
          <a:p>
            <a:r>
              <a:rPr lang="en-US" sz="2400" dirty="0"/>
              <a:t>Company was run from London, England.</a:t>
            </a:r>
          </a:p>
          <a:p>
            <a:r>
              <a:rPr lang="en-US" sz="2400" dirty="0"/>
              <a:t>Trading posts were known as “factories” because the head trader was called “the Factor”.</a:t>
            </a:r>
          </a:p>
          <a:p>
            <a:r>
              <a:rPr lang="en-US" sz="2400" dirty="0"/>
              <a:t>Factors, clerks, and </a:t>
            </a:r>
            <a:r>
              <a:rPr lang="en-US" sz="2400" dirty="0" err="1"/>
              <a:t>labourers</a:t>
            </a:r>
            <a:r>
              <a:rPr lang="en-US" sz="2400" dirty="0"/>
              <a:t> were all British.</a:t>
            </a:r>
          </a:p>
          <a:p>
            <a:r>
              <a:rPr lang="en-US" sz="2400" dirty="0"/>
              <a:t>All employees collected a salary. Only partners in England collected profits from the Fur Trade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01000" cy="552448"/>
          </a:xfrm>
        </p:spPr>
        <p:txBody>
          <a:bodyPr/>
          <a:lstStyle/>
          <a:p>
            <a:pPr algn="ctr"/>
            <a:r>
              <a:rPr lang="en-US" sz="4400" dirty="0"/>
              <a:t>The North West Company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953000"/>
          </a:xfrm>
        </p:spPr>
        <p:txBody>
          <a:bodyPr>
            <a:normAutofit/>
          </a:bodyPr>
          <a:lstStyle/>
          <a:p>
            <a:r>
              <a:rPr lang="en-US" sz="2400" dirty="0"/>
              <a:t>After the fall of New France, Scottish and American capitalists who moved to Montreal, began the re-establishment of old fur-trading companies. </a:t>
            </a:r>
          </a:p>
          <a:p>
            <a:r>
              <a:rPr lang="en-US" sz="2400" dirty="0"/>
              <a:t>Became known as “</a:t>
            </a:r>
            <a:r>
              <a:rPr lang="en-US" sz="2400" dirty="0" err="1"/>
              <a:t>Montrealers</a:t>
            </a:r>
            <a:r>
              <a:rPr lang="en-US" sz="2400" dirty="0"/>
              <a:t>”.</a:t>
            </a:r>
          </a:p>
          <a:p>
            <a:r>
              <a:rPr lang="en-US" sz="2400" dirty="0"/>
              <a:t>Established in 1783, became rival to HBC.</a:t>
            </a:r>
          </a:p>
          <a:p>
            <a:r>
              <a:rPr lang="en-US" sz="2400" dirty="0"/>
              <a:t>Despite being owned by English merchants, continued to employ French-Canadian fur traders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609600"/>
            <a:ext cx="8153400" cy="56388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/>
              <a:t>NWC posts were all over the western and northern interior</a:t>
            </a:r>
          </a:p>
          <a:p>
            <a:r>
              <a:rPr lang="en-US" sz="2400" dirty="0"/>
              <a:t>Posts were more accessible for native traders.</a:t>
            </a:r>
          </a:p>
          <a:p>
            <a:r>
              <a:rPr lang="en-US" sz="2400" dirty="0"/>
              <a:t>Too far to travel to Montreal so furs could be shipped to England</a:t>
            </a:r>
          </a:p>
          <a:p>
            <a:r>
              <a:rPr lang="en-US" sz="2400" dirty="0"/>
              <a:t>Many native trappers and traders lived west of Lake Winnipeg</a:t>
            </a:r>
          </a:p>
          <a:p>
            <a:r>
              <a:rPr lang="en-US" sz="2400" dirty="0"/>
              <a:t>Major trading post was Fort William, located at the head of Lake Superior.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7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54864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Spring: trade goods shipped from London to Fort William, NWC transported goods to inland posts.</a:t>
            </a:r>
          </a:p>
          <a:p>
            <a:r>
              <a:rPr lang="en-US" sz="2400" dirty="0"/>
              <a:t>Summer: reverse. Furs to Montreal.</a:t>
            </a:r>
          </a:p>
          <a:p>
            <a:r>
              <a:rPr lang="en-US" sz="2400" dirty="0"/>
              <a:t>Short ice-free season on lakes and rivers.</a:t>
            </a:r>
          </a:p>
          <a:p>
            <a:r>
              <a:rPr lang="en-US" sz="2400" dirty="0"/>
              <a:t>NWC: aggressive operation</a:t>
            </a:r>
          </a:p>
          <a:p>
            <a:r>
              <a:rPr lang="en-US" sz="2400" dirty="0"/>
              <a:t>Structure based on partnerships</a:t>
            </a:r>
          </a:p>
          <a:p>
            <a:r>
              <a:rPr lang="en-US" sz="2400" dirty="0"/>
              <a:t>Much less rigid than the HBC</a:t>
            </a:r>
          </a:p>
          <a:p>
            <a:r>
              <a:rPr lang="en-US" sz="2400" dirty="0"/>
              <a:t>By late 1780s, HBC established inland posts to take back some of the territory that was lost to the NWC.</a:t>
            </a:r>
          </a:p>
          <a:p>
            <a:r>
              <a:rPr lang="en-US" sz="2400" dirty="0"/>
              <a:t>COMPETITION!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6172200" cy="1847848"/>
          </a:xfrm>
        </p:spPr>
        <p:txBody>
          <a:bodyPr/>
          <a:lstStyle/>
          <a:p>
            <a:pPr algn="ctr"/>
            <a:r>
              <a:rPr lang="en-US" dirty="0"/>
              <a:t>Fort William</a:t>
            </a:r>
          </a:p>
        </p:txBody>
      </p:sp>
      <p:pic>
        <p:nvPicPr>
          <p:cNvPr id="5" name="Content Placeholder 4" descr="Fort William00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098" b="-51098"/>
          <a:stretch>
            <a:fillRect/>
          </a:stretch>
        </p:blipFill>
        <p:spPr>
          <a:xfrm>
            <a:off x="304800" y="762000"/>
            <a:ext cx="8610600" cy="7396607"/>
          </a:xfrm>
        </p:spPr>
      </p:pic>
    </p:spTree>
    <p:extLst>
      <p:ext uri="{BB962C8B-B14F-4D97-AF65-F5344CB8AC3E}">
        <p14:creationId xmlns:p14="http://schemas.microsoft.com/office/powerpoint/2010/main" val="874232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533400"/>
          </a:xfrm>
        </p:spPr>
        <p:txBody>
          <a:bodyPr/>
          <a:lstStyle/>
          <a:p>
            <a:pPr algn="ctr"/>
            <a:r>
              <a:rPr lang="en-US" sz="3600" dirty="0"/>
              <a:t>NWC Trade Routes</a:t>
            </a:r>
          </a:p>
        </p:txBody>
      </p:sp>
      <p:pic>
        <p:nvPicPr>
          <p:cNvPr id="4" name="Content Placeholder 3" descr="NWC Forts0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17" b="-9817"/>
          <a:stretch>
            <a:fillRect/>
          </a:stretch>
        </p:blipFill>
        <p:spPr>
          <a:xfrm>
            <a:off x="533400" y="76200"/>
            <a:ext cx="8153400" cy="7292483"/>
          </a:xfrm>
        </p:spPr>
      </p:pic>
    </p:spTree>
    <p:extLst>
      <p:ext uri="{BB962C8B-B14F-4D97-AF65-F5344CB8AC3E}">
        <p14:creationId xmlns:p14="http://schemas.microsoft.com/office/powerpoint/2010/main" val="1569383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685800"/>
          </a:xfrm>
        </p:spPr>
        <p:txBody>
          <a:bodyPr/>
          <a:lstStyle/>
          <a:p>
            <a:pPr algn="ctr"/>
            <a:r>
              <a:rPr lang="en-US" sz="4400" dirty="0"/>
              <a:t>NWC continued…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066800"/>
            <a:ext cx="8001000" cy="5181600"/>
          </a:xfrm>
        </p:spPr>
        <p:txBody>
          <a:bodyPr>
            <a:normAutofit fontScale="92500" lnSpcReduction="10000"/>
          </a:bodyPr>
          <a:lstStyle/>
          <a:p>
            <a:endParaRPr lang="en-US" sz="2000" dirty="0"/>
          </a:p>
          <a:p>
            <a:r>
              <a:rPr lang="en-US" sz="2400" dirty="0"/>
              <a:t>Easier for Native trappers to trade at these posts because they didn’t have to travel to Hudson Bay</a:t>
            </a:r>
          </a:p>
          <a:p>
            <a:r>
              <a:rPr lang="en-US" sz="2400" i="1" dirty="0" err="1"/>
              <a:t>Hivernants</a:t>
            </a:r>
            <a:r>
              <a:rPr lang="en-US" sz="2400" dirty="0"/>
              <a:t> (wintering partners) stayed in the Northwest and did the trading</a:t>
            </a:r>
          </a:p>
          <a:p>
            <a:r>
              <a:rPr lang="en-US" sz="2400" dirty="0"/>
              <a:t>Shared in the profits because they were partners.</a:t>
            </a:r>
          </a:p>
          <a:p>
            <a:r>
              <a:rPr lang="en-US" sz="2400" dirty="0"/>
              <a:t>Employed </a:t>
            </a:r>
            <a:r>
              <a:rPr lang="en-US" sz="2400" i="1" dirty="0"/>
              <a:t>voyageurs</a:t>
            </a:r>
            <a:r>
              <a:rPr lang="en-US" sz="2400" dirty="0"/>
              <a:t> to carry cargo in the Northwest and on the long lake journey from Fort William to Montreal.</a:t>
            </a:r>
          </a:p>
          <a:p>
            <a:r>
              <a:rPr lang="en-US" sz="2400" dirty="0"/>
              <a:t>Looked for new trading areas</a:t>
            </a:r>
          </a:p>
          <a:p>
            <a:r>
              <a:rPr lang="en-US" sz="2400" dirty="0"/>
              <a:t>Employed explorers to map new territories and establish new posts in the Northwest. </a:t>
            </a:r>
          </a:p>
        </p:txBody>
      </p:sp>
    </p:spTree>
    <p:extLst>
      <p:ext uri="{BB962C8B-B14F-4D97-AF65-F5344CB8AC3E}">
        <p14:creationId xmlns:p14="http://schemas.microsoft.com/office/powerpoint/2010/main" val="161720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3412"/>
            <a:ext cx="8610600" cy="6149788"/>
          </a:xfrm>
        </p:spPr>
        <p:txBody>
          <a:bodyPr/>
          <a:lstStyle/>
          <a:p>
            <a:r>
              <a:rPr lang="en-US" sz="2400" dirty="0"/>
              <a:t>Willing to negotiate prices</a:t>
            </a:r>
          </a:p>
          <a:p>
            <a:r>
              <a:rPr lang="en-US" sz="2400" dirty="0"/>
              <a:t>Would trade alcohol for furs – HBC would not.</a:t>
            </a:r>
          </a:p>
          <a:p>
            <a:r>
              <a:rPr lang="en-US" sz="2400" dirty="0"/>
              <a:t>By 1800, trade network stretched  as far west as the BC interior and as far north as Great Slave Lake.</a:t>
            </a:r>
          </a:p>
          <a:p>
            <a:r>
              <a:rPr lang="en-US" sz="2400" dirty="0"/>
              <a:t>Strongly motivated to prosper because profits were shared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3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argeBeaver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381000"/>
            <a:ext cx="3429000" cy="2660257"/>
          </a:xfrm>
        </p:spPr>
      </p:pic>
      <p:pic>
        <p:nvPicPr>
          <p:cNvPr id="20484" name="Picture 4" descr="http://www.wormsandgermsblog.com/uploads/image/Raccoon%20Wint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33400"/>
            <a:ext cx="3233547" cy="2438399"/>
          </a:xfrm>
          <a:prstGeom prst="rect">
            <a:avLst/>
          </a:prstGeom>
          <a:noFill/>
        </p:spPr>
      </p:pic>
      <p:pic>
        <p:nvPicPr>
          <p:cNvPr id="20486" name="Picture 6" descr="http://t0.gstatic.com/images?q=tbn:ANd9GcQU3G-QrZnVvG6OXRO-RQY966gx_6oUKQtLC9w5XVw_Q-Q91FG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0"/>
            <a:ext cx="2466975" cy="1847851"/>
          </a:xfrm>
          <a:prstGeom prst="rect">
            <a:avLst/>
          </a:prstGeom>
          <a:noFill/>
        </p:spPr>
      </p:pic>
      <p:pic>
        <p:nvPicPr>
          <p:cNvPr id="20488" name="Picture 8" descr="http://t0.gstatic.com/images?q=tbn:ANd9GcSvXG2lRixZx0Cgzzd1Id1s3xBDx6OF53CQL3JvuXGdPYQOMks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800600"/>
            <a:ext cx="2466975" cy="1847851"/>
          </a:xfrm>
          <a:prstGeom prst="rect">
            <a:avLst/>
          </a:prstGeom>
          <a:noFill/>
        </p:spPr>
      </p:pic>
      <p:pic>
        <p:nvPicPr>
          <p:cNvPr id="20490" name="Picture 10" descr="http://t1.gstatic.com/images?q=tbn:ANd9GcS1FszIgHwf9gCMiXGJwqsN3222Q_A4tR9LjVsCbrOpQg-tSZabB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733800"/>
            <a:ext cx="2466975" cy="1847851"/>
          </a:xfrm>
          <a:prstGeom prst="rect">
            <a:avLst/>
          </a:prstGeom>
          <a:noFill/>
        </p:spPr>
      </p:pic>
      <p:pic>
        <p:nvPicPr>
          <p:cNvPr id="20492" name="Picture 12" descr="http://t1.gstatic.com/images?q=tbn:ANd9GcTMy2P1fRka0mha7LQ3tK58kV1mDTLr58vg9NXgGRPUlGh1dgLyv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2743200"/>
            <a:ext cx="2466975" cy="184785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		</a:t>
            </a:r>
            <a:r>
              <a:rPr lang="en-US" dirty="0">
                <a:solidFill>
                  <a:schemeClr val="tx1"/>
                </a:solidFill>
              </a:rPr>
              <a:t>  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Animals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1162050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>
                <a:latin typeface="Book Antiqua" pitchFamily="18" charset="0"/>
              </a:rPr>
              <a:t>How did the Fur Trade</a:t>
            </a:r>
            <a:br>
              <a:rPr lang="en-US" sz="4400" b="0" dirty="0">
                <a:latin typeface="Book Antiqua" pitchFamily="18" charset="0"/>
              </a:rPr>
            </a:br>
            <a:r>
              <a:rPr lang="en-US" sz="4400" b="0" dirty="0">
                <a:latin typeface="Book Antiqua" pitchFamily="18" charset="0"/>
              </a:rPr>
              <a:t>     Begin?</a:t>
            </a:r>
          </a:p>
        </p:txBody>
      </p:sp>
      <p:pic>
        <p:nvPicPr>
          <p:cNvPr id="7" name="Content Placeholder 6" descr="c1202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62600" y="1676400"/>
            <a:ext cx="2857500" cy="3810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4800600" cy="4691063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buFont typeface="Wingdings 2"/>
              <a:buChar char=""/>
            </a:pPr>
            <a:r>
              <a:rPr lang="en-US" sz="2600" dirty="0"/>
              <a:t>A</a:t>
            </a:r>
            <a:r>
              <a:rPr lang="en-US" sz="2400" dirty="0"/>
              <a:t>t first, European explorers were looking for gold, silver etc. in North America</a:t>
            </a:r>
          </a:p>
          <a:p>
            <a:pPr marL="274320" indent="-274320">
              <a:buFont typeface="Wingdings 2"/>
              <a:buChar char=""/>
            </a:pPr>
            <a:endParaRPr lang="en-US" sz="2400" dirty="0"/>
          </a:p>
          <a:p>
            <a:pPr marL="274320" indent="-274320">
              <a:buFont typeface="Wingdings 2"/>
              <a:buChar char=""/>
            </a:pPr>
            <a:r>
              <a:rPr lang="en-US" sz="2400" dirty="0"/>
              <a:t>In 1534, Jacques Cartier set sail from France hoping to find the Northwest Passage </a:t>
            </a:r>
          </a:p>
          <a:p>
            <a:pPr marL="274320" indent="-274320">
              <a:buFont typeface="Wingdings 2"/>
              <a:buChar char=""/>
            </a:pPr>
            <a:endParaRPr lang="en-US" sz="2400" dirty="0"/>
          </a:p>
          <a:p>
            <a:pPr marL="274320" indent="-274320">
              <a:buFont typeface="Wingdings 2"/>
              <a:buChar char=""/>
            </a:pPr>
            <a:r>
              <a:rPr lang="en-US" sz="2400" dirty="0"/>
              <a:t>He travelled to the Gulf of St. Lawrence River and came into contact with First Nations</a:t>
            </a:r>
          </a:p>
          <a:p>
            <a:pPr marL="274320" indent="-274320">
              <a:buFont typeface="Wingdings 2"/>
              <a:buChar char=""/>
            </a:pPr>
            <a:endParaRPr lang="en-US" sz="2400" dirty="0"/>
          </a:p>
          <a:p>
            <a:pPr marL="274320" indent="-274320">
              <a:buFont typeface="Wingdings 2"/>
              <a:buChar char=""/>
            </a:pPr>
            <a:r>
              <a:rPr lang="en-US" sz="2400" dirty="0"/>
              <a:t>Trading began by first trading European knives for the First Nations’ furs </a:t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48600" cy="1098550"/>
          </a:xfrm>
        </p:spPr>
        <p:txBody>
          <a:bodyPr>
            <a:normAutofit/>
          </a:bodyPr>
          <a:lstStyle/>
          <a:p>
            <a:pPr algn="ctr"/>
            <a:r>
              <a:rPr lang="en-US" sz="4400" b="0" dirty="0"/>
              <a:t>The Importance of the Beaver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81400" cy="4691063"/>
          </a:xfrm>
        </p:spPr>
        <p:txBody>
          <a:bodyPr>
            <a:noAutofit/>
          </a:bodyPr>
          <a:lstStyle/>
          <a:p>
            <a:endParaRPr lang="en-US" sz="2000" dirty="0">
              <a:latin typeface="Book Antiqua" pitchFamily="18" charset="0"/>
            </a:endParaRPr>
          </a:p>
          <a:p>
            <a:pPr marL="274320" indent="-274320">
              <a:lnSpc>
                <a:spcPct val="80000"/>
              </a:lnSpc>
              <a:buFont typeface="Wingdings 2"/>
              <a:buChar char=""/>
            </a:pPr>
            <a:r>
              <a:rPr lang="en-US" sz="2000" dirty="0"/>
              <a:t>By the year 1600, the need for more beaver fur exploded. </a:t>
            </a:r>
          </a:p>
          <a:p>
            <a:pPr marL="274320" indent="-274320">
              <a:lnSpc>
                <a:spcPct val="80000"/>
              </a:lnSpc>
              <a:buFont typeface="Wingdings 2"/>
              <a:buChar char=""/>
            </a:pPr>
            <a:endParaRPr lang="en-US" sz="2000" dirty="0"/>
          </a:p>
          <a:p>
            <a:pPr marL="274320" indent="-274320">
              <a:lnSpc>
                <a:spcPct val="80000"/>
              </a:lnSpc>
              <a:buFont typeface="Wingdings 2"/>
              <a:buChar char=""/>
            </a:pPr>
            <a:r>
              <a:rPr lang="en-US" sz="2000" dirty="0"/>
              <a:t>Beaver pelts were desired by Europeans for fashion such as hats. </a:t>
            </a:r>
          </a:p>
          <a:p>
            <a:pPr marL="274320" indent="-274320">
              <a:lnSpc>
                <a:spcPct val="80000"/>
              </a:lnSpc>
              <a:buFont typeface="Wingdings 2"/>
              <a:buChar char=""/>
            </a:pPr>
            <a:endParaRPr lang="en-US" sz="2000" dirty="0"/>
          </a:p>
          <a:p>
            <a:pPr marL="274320" indent="-274320">
              <a:lnSpc>
                <a:spcPct val="80000"/>
              </a:lnSpc>
              <a:buFont typeface="Wingdings 2"/>
              <a:buChar char=""/>
            </a:pPr>
            <a:r>
              <a:rPr lang="en-US" sz="2000" dirty="0"/>
              <a:t>Fur was valuable because it is waterproof, moldable, and durable. The best furs, like beaver, are very soft and smooth.</a:t>
            </a:r>
          </a:p>
          <a:p>
            <a:pPr marL="274320" indent="-274320">
              <a:lnSpc>
                <a:spcPct val="80000"/>
              </a:lnSpc>
              <a:buFont typeface="Wingdings 2"/>
              <a:buChar char=""/>
            </a:pPr>
            <a:r>
              <a:rPr lang="en-US" sz="2000" dirty="0"/>
              <a:t>Were a symbol of social superiority</a:t>
            </a:r>
          </a:p>
          <a:p>
            <a:br>
              <a:rPr lang="en-US" sz="2000" dirty="0">
                <a:latin typeface="Book Antiqua" pitchFamily="18" charset="0"/>
              </a:rPr>
            </a:br>
            <a:br>
              <a:rPr lang="en-US" sz="2000" dirty="0">
                <a:latin typeface="Book Antiqua" pitchFamily="18" charset="0"/>
              </a:rPr>
            </a:br>
            <a:br>
              <a:rPr lang="en-US" sz="2000" dirty="0">
                <a:latin typeface="Book Antiqua" pitchFamily="18" charset="0"/>
              </a:rPr>
            </a:br>
            <a:br>
              <a:rPr lang="en-US" sz="2000" b="1" dirty="0">
                <a:latin typeface="Book Antiqua" pitchFamily="18" charset="0"/>
              </a:rPr>
            </a:br>
            <a:endParaRPr lang="en-US" sz="2000" dirty="0">
              <a:latin typeface="Book Antiqua" pitchFamily="18" charset="0"/>
            </a:endParaRPr>
          </a:p>
        </p:txBody>
      </p:sp>
      <p:pic>
        <p:nvPicPr>
          <p:cNvPr id="22530" name="Picture 2" descr="Modifications of the beaver h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00200"/>
            <a:ext cx="4543425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0066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266" r="5266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>
                <a:solidFill>
                  <a:srgbClr val="FF0000"/>
                </a:solidFill>
                <a:latin typeface="Book Antiqua" pitchFamily="18" charset="0"/>
              </a:rPr>
              <a:t>How did the Fur Trade Begin? (Continued)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962400" cy="4754563"/>
          </a:xfrm>
        </p:spPr>
        <p:txBody>
          <a:bodyPr>
            <a:normAutofit/>
          </a:bodyPr>
          <a:lstStyle/>
          <a:p>
            <a:pPr marL="274320" indent="-274320">
              <a:buFont typeface="Wingdings 2"/>
              <a:buChar char=""/>
            </a:pPr>
            <a:r>
              <a:rPr lang="en-US" sz="2000" dirty="0"/>
              <a:t>Samuel de Champlain discovered the potential of trading fur in 1603 and was given permission by the King of France to establish a Fur Trade</a:t>
            </a:r>
          </a:p>
          <a:p>
            <a:pPr marL="274320" indent="-274320">
              <a:buFont typeface="Wingdings 2"/>
              <a:buChar char=""/>
            </a:pPr>
            <a:endParaRPr lang="en-US" sz="2000" dirty="0"/>
          </a:p>
          <a:p>
            <a:pPr marL="274320" indent="-274320">
              <a:buFont typeface="Wingdings 2"/>
              <a:buChar char=""/>
            </a:pPr>
            <a:r>
              <a:rPr lang="en-US" sz="2000" dirty="0"/>
              <a:t>The English saw the benefits of such trading and competition soon began between the French and English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1162050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>
                <a:latin typeface="Book Antiqua" pitchFamily="18" charset="0"/>
              </a:rPr>
              <a:t>Hudson’s Bay Company</a:t>
            </a:r>
            <a:br>
              <a:rPr lang="en-US" sz="4400" b="0" dirty="0">
                <a:latin typeface="Book Antiqua" pitchFamily="18" charset="0"/>
              </a:rPr>
            </a:br>
            <a:r>
              <a:rPr lang="en-US" sz="4400" b="0" dirty="0">
                <a:latin typeface="Book Antiqua" pitchFamily="18" charset="0"/>
              </a:rPr>
              <a:t>and its Charter Monopoly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77200" cy="5041900"/>
          </a:xfrm>
        </p:spPr>
        <p:txBody>
          <a:bodyPr>
            <a:normAutofit fontScale="55000" lnSpcReduction="20000"/>
          </a:bodyPr>
          <a:lstStyle/>
          <a:p>
            <a:endParaRPr lang="en-US" sz="2900" dirty="0"/>
          </a:p>
          <a:p>
            <a:pPr marL="274320" indent="-274320">
              <a:buFont typeface="Wingdings 2"/>
              <a:buChar char=""/>
            </a:pPr>
            <a:r>
              <a:rPr lang="en-US" sz="4500" dirty="0"/>
              <a:t>In 1669, Radisson and Des </a:t>
            </a:r>
            <a:r>
              <a:rPr lang="en-US" sz="4500" dirty="0" err="1"/>
              <a:t>Groseilliers</a:t>
            </a:r>
            <a:r>
              <a:rPr lang="en-US" sz="4500" dirty="0"/>
              <a:t> travelled to England to convince King Charles II of the potential wealth of the Fur Trade around Hudson’s Bay.</a:t>
            </a:r>
          </a:p>
          <a:p>
            <a:pPr marL="274320" indent="-274320">
              <a:buFont typeface="Wingdings 2"/>
              <a:buChar char=""/>
            </a:pPr>
            <a:endParaRPr lang="en-US" sz="4500" dirty="0"/>
          </a:p>
          <a:p>
            <a:pPr marL="274320" indent="-274320">
              <a:buFont typeface="Wingdings 2"/>
              <a:buChar char=""/>
            </a:pPr>
            <a:r>
              <a:rPr lang="en-US" sz="4500" dirty="0"/>
              <a:t>If they had his backing, they would help him get the portion of the Fur Trade controlled by the French.</a:t>
            </a:r>
          </a:p>
          <a:p>
            <a:pPr marL="274320" indent="-274320">
              <a:buFont typeface="Wingdings 2"/>
              <a:buChar char=""/>
            </a:pPr>
            <a:endParaRPr lang="en-US" sz="4500" dirty="0"/>
          </a:p>
          <a:p>
            <a:pPr marL="274320" indent="-274320">
              <a:buFont typeface="Wingdings 2"/>
              <a:buChar char=""/>
            </a:pPr>
            <a:r>
              <a:rPr lang="en-US" sz="4500" dirty="0"/>
              <a:t>Prince Rupert (cousin of King Charles II) had partners who traded around the Hudson’s Bay. They became known as the Hudson’s Bay Company</a:t>
            </a:r>
          </a:p>
          <a:p>
            <a:pPr marL="274320" indent="-274320">
              <a:buFont typeface="Wingdings 2"/>
              <a:buChar char=""/>
            </a:pPr>
            <a:endParaRPr lang="en-US" sz="4500" dirty="0"/>
          </a:p>
          <a:p>
            <a:pPr marL="274320" indent="-274320">
              <a:buFont typeface="Wingdings 2"/>
              <a:buChar char=""/>
            </a:pPr>
            <a:r>
              <a:rPr lang="en-US" sz="4500" dirty="0"/>
              <a:t>HBC: Founded in 1670 by Pierre-Esprit Radisson and </a:t>
            </a:r>
            <a:r>
              <a:rPr lang="en-US" sz="4500" dirty="0" err="1"/>
              <a:t>Médard</a:t>
            </a:r>
            <a:r>
              <a:rPr lang="en-US" sz="4500" dirty="0"/>
              <a:t> </a:t>
            </a:r>
            <a:r>
              <a:rPr lang="en-US" sz="4500" dirty="0" err="1"/>
              <a:t>Chouart</a:t>
            </a:r>
            <a:r>
              <a:rPr lang="en-US" sz="4500" dirty="0"/>
              <a:t>  Des </a:t>
            </a:r>
            <a:r>
              <a:rPr lang="en-US" sz="4500" dirty="0" err="1"/>
              <a:t>Groseilliers</a:t>
            </a:r>
            <a:endParaRPr lang="en-US" sz="4500" dirty="0"/>
          </a:p>
          <a:p>
            <a:pPr marL="274320" indent="-274320">
              <a:buFont typeface="Wingdings 2"/>
              <a:buChar char=""/>
            </a:pP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175812" cy="5722751"/>
          </a:xfrm>
        </p:spPr>
        <p:txBody>
          <a:bodyPr/>
          <a:lstStyle/>
          <a:p>
            <a:pPr marL="274320" indent="-274320">
              <a:buFont typeface="Wingdings 2"/>
              <a:buChar char=""/>
            </a:pPr>
            <a:r>
              <a:rPr lang="en-US" sz="2400" dirty="0"/>
              <a:t>The King granted the company a Charter Monopoly.</a:t>
            </a:r>
          </a:p>
          <a:p>
            <a:pPr marL="0" indent="0">
              <a:buNone/>
            </a:pPr>
            <a:endParaRPr lang="en-US" sz="2400" dirty="0"/>
          </a:p>
          <a:p>
            <a:pPr marL="274320" indent="-274320">
              <a:buFont typeface="Wingdings 2"/>
              <a:buChar char=""/>
            </a:pPr>
            <a:r>
              <a:rPr lang="en-US" sz="2400" dirty="0"/>
              <a:t> Monopoly means that only certain people or business controls a particular area  and all that occurs within it. </a:t>
            </a:r>
          </a:p>
          <a:p>
            <a:pPr marL="274320" indent="-274320">
              <a:buFont typeface="Wingdings 2"/>
              <a:buChar char=""/>
            </a:pPr>
            <a:endParaRPr lang="en-US" sz="2400" dirty="0"/>
          </a:p>
          <a:p>
            <a:pPr marL="274320" indent="-274320">
              <a:buFont typeface="Wingdings 2"/>
              <a:buChar char=""/>
            </a:pPr>
            <a:r>
              <a:rPr lang="en-US" sz="2400" dirty="0"/>
              <a:t>What does this Monopoly mean for the HBC?</a:t>
            </a:r>
          </a:p>
          <a:p>
            <a:endParaRPr lang="en-US" sz="2400" dirty="0"/>
          </a:p>
          <a:p>
            <a:pPr marL="274320" indent="-274320">
              <a:buFont typeface="Wingdings 2"/>
              <a:buChar char=""/>
            </a:pPr>
            <a:r>
              <a:rPr lang="en-US" sz="2400" dirty="0"/>
              <a:t>The HBC controlled all of Rupert’s Land. No one could trap animals or trade within the HBC’s boundaries. No French, Dutch, or anyone else allowed!!</a:t>
            </a:r>
          </a:p>
          <a:p>
            <a:pPr marL="274320" indent="-274320">
              <a:buFont typeface="Wingdings 2"/>
              <a:buChar char=""/>
            </a:pP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3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ook Antiqua" pitchFamily="18" charset="0"/>
              </a:rPr>
              <a:t>HBC Trade Routes &amp; Rupert’s Land</a:t>
            </a:r>
            <a:endParaRPr lang="en-US" sz="4400" b="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7" name="Content Placeholder 6" descr="HBC Forts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27" b="-12527"/>
          <a:stretch>
            <a:fillRect/>
          </a:stretch>
        </p:blipFill>
        <p:spPr>
          <a:xfrm>
            <a:off x="533400" y="228600"/>
            <a:ext cx="8077200" cy="722432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696200" cy="685802"/>
          </a:xfrm>
        </p:spPr>
        <p:txBody>
          <a:bodyPr/>
          <a:lstStyle/>
          <a:p>
            <a:pPr algn="ctr"/>
            <a:r>
              <a:rPr lang="en-US" sz="4400" dirty="0"/>
              <a:t>The Hudson’s Bay Company Continued…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Rupert’s Land consisted of all lands drained by rivers flowing into Hudson’s Bay</a:t>
            </a:r>
          </a:p>
          <a:p>
            <a:r>
              <a:rPr lang="en-US" sz="2400" dirty="0"/>
              <a:t>“stay by the bay”: didn’t want to risk sending traders inland so built forts at the mouths of rivers emptying into Hudson Bay</a:t>
            </a:r>
          </a:p>
          <a:p>
            <a:r>
              <a:rPr lang="en-US" sz="2400" dirty="0"/>
              <a:t>Encouraged Assiniboine, Cree, and Ojibwa trappers to bring their furs to HBC forts to exchange for trade goods</a:t>
            </a:r>
          </a:p>
          <a:p>
            <a:r>
              <a:rPr lang="en-US" sz="2400" dirty="0"/>
              <a:t>Beaver was the most prized fur and was made into a form of currency by the HBC.</a:t>
            </a:r>
          </a:p>
          <a:p>
            <a:r>
              <a:rPr lang="en-US" sz="2400" dirty="0"/>
              <a:t>Very strict standard for trade with little room for bargaining</a:t>
            </a:r>
          </a:p>
          <a:p>
            <a:r>
              <a:rPr lang="en-US" sz="2400" dirty="0"/>
              <a:t>Very rigid hierarchy in the HBC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83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1838</TotalTime>
  <Words>851</Words>
  <Application>Microsoft Macintosh PowerPoint</Application>
  <PresentationFormat>On-screen Show (4:3)</PresentationFormat>
  <Paragraphs>93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Book Antiqua</vt:lpstr>
      <vt:lpstr>Calibri</vt:lpstr>
      <vt:lpstr>Wingdings 2</vt:lpstr>
      <vt:lpstr>Saddle</vt:lpstr>
      <vt:lpstr>The Fur Trade in Canada</vt:lpstr>
      <vt:lpstr>         Animals</vt:lpstr>
      <vt:lpstr>How did the Fur Trade      Begin?</vt:lpstr>
      <vt:lpstr>The Importance of the Beaver</vt:lpstr>
      <vt:lpstr>How did the Fur Trade Begin? (Continued)</vt:lpstr>
      <vt:lpstr>Hudson’s Bay Company and its Charter Monopoly</vt:lpstr>
      <vt:lpstr>PowerPoint Presentation</vt:lpstr>
      <vt:lpstr>HBC Trade Routes &amp; Rupert’s Land</vt:lpstr>
      <vt:lpstr>The Hudson’s Bay Company Continued…</vt:lpstr>
      <vt:lpstr>PowerPoint Presentation</vt:lpstr>
      <vt:lpstr>The North West Company</vt:lpstr>
      <vt:lpstr>PowerPoint Presentation</vt:lpstr>
      <vt:lpstr>PowerPoint Presentation</vt:lpstr>
      <vt:lpstr>Fort William</vt:lpstr>
      <vt:lpstr>NWC Trade Routes</vt:lpstr>
      <vt:lpstr>NWC continued…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Fur Trade</dc:title>
  <dc:creator>Jacqueline</dc:creator>
  <cp:lastModifiedBy>Daniel Kramar</cp:lastModifiedBy>
  <cp:revision>149</cp:revision>
  <dcterms:created xsi:type="dcterms:W3CDTF">2011-10-22T02:57:41Z</dcterms:created>
  <dcterms:modified xsi:type="dcterms:W3CDTF">2018-05-08T15:49:21Z</dcterms:modified>
</cp:coreProperties>
</file>