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3" r:id="rId3"/>
    <p:sldId id="264" r:id="rId4"/>
    <p:sldId id="265" r:id="rId5"/>
    <p:sldId id="266" r:id="rId6"/>
    <p:sldId id="267" r:id="rId7"/>
    <p:sldId id="268" r:id="rId8"/>
    <p:sldId id="276" r:id="rId9"/>
    <p:sldId id="277" r:id="rId10"/>
    <p:sldId id="278" r:id="rId11"/>
    <p:sldId id="279" r:id="rId12"/>
    <p:sldId id="269" r:id="rId13"/>
    <p:sldId id="270" r:id="rId14"/>
    <p:sldId id="271" r:id="rId15"/>
    <p:sldId id="272" r:id="rId16"/>
    <p:sldId id="273" r:id="rId17"/>
    <p:sldId id="274" r:id="rId18"/>
    <p:sldId id="275" r:id="rId19"/>
    <p:sldId id="26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140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CA"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CA"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BF7D5EF-2344-DD4C-822F-EFCD449D718E}" type="datetimeFigureOut">
              <a:rPr lang="en-US" smtClean="0"/>
              <a:t>18-05-27</a:t>
            </a:fld>
            <a:endParaRPr lang="en-US"/>
          </a:p>
        </p:txBody>
      </p:sp>
      <p:sp>
        <p:nvSpPr>
          <p:cNvPr id="16" name="Slide Number Placeholder 15"/>
          <p:cNvSpPr>
            <a:spLocks noGrp="1"/>
          </p:cNvSpPr>
          <p:nvPr>
            <p:ph type="sldNum" sz="quarter" idx="11"/>
          </p:nvPr>
        </p:nvSpPr>
        <p:spPr/>
        <p:txBody>
          <a:bodyPr/>
          <a:lstStyle/>
          <a:p>
            <a:fld id="{BB29B47C-CCAE-A143-A09F-3A624D98CA5C}"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1BF7D5EF-2344-DD4C-822F-EFCD449D718E}" type="datetimeFigureOut">
              <a:rPr lang="en-US" smtClean="0"/>
              <a:t>18-05-27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9B47C-CCAE-A143-A09F-3A624D98CA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1BF7D5EF-2344-DD4C-822F-EFCD449D718E}" type="datetimeFigureOut">
              <a:rPr lang="en-US" smtClean="0"/>
              <a:t>18-05-27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9B47C-CCAE-A143-A09F-3A624D98CA5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14" name="Date Placeholder 13"/>
          <p:cNvSpPr>
            <a:spLocks noGrp="1"/>
          </p:cNvSpPr>
          <p:nvPr>
            <p:ph type="dt" sz="half" idx="14"/>
          </p:nvPr>
        </p:nvSpPr>
        <p:spPr/>
        <p:txBody>
          <a:bodyPr/>
          <a:lstStyle/>
          <a:p>
            <a:fld id="{1BF7D5EF-2344-DD4C-822F-EFCD449D718E}" type="datetimeFigureOut">
              <a:rPr lang="en-US" smtClean="0"/>
              <a:t>18-05-27</a:t>
            </a:fld>
            <a:endParaRPr lang="en-US"/>
          </a:p>
        </p:txBody>
      </p:sp>
      <p:sp>
        <p:nvSpPr>
          <p:cNvPr id="15" name="Slide Number Placeholder 14"/>
          <p:cNvSpPr>
            <a:spLocks noGrp="1"/>
          </p:cNvSpPr>
          <p:nvPr>
            <p:ph type="sldNum" sz="quarter" idx="15"/>
          </p:nvPr>
        </p:nvSpPr>
        <p:spPr/>
        <p:txBody>
          <a:bodyPr/>
          <a:lstStyle>
            <a:lvl1pPr algn="ctr">
              <a:defRPr/>
            </a:lvl1pPr>
          </a:lstStyle>
          <a:p>
            <a:fld id="{BB29B47C-CCAE-A143-A09F-3A624D98CA5C}"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CA"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F7D5EF-2344-DD4C-822F-EFCD449D718E}" type="datetimeFigureOut">
              <a:rPr lang="en-US" smtClean="0"/>
              <a:t>18-05-27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9B47C-CCAE-A143-A09F-3A624D98CA5C}"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CA"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CA"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F7D5EF-2344-DD4C-822F-EFCD449D718E}" type="datetimeFigureOut">
              <a:rPr lang="en-US" smtClean="0"/>
              <a:t>18-05-27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9B47C-CCAE-A143-A09F-3A624D98CA5C}" type="slidenum">
              <a:rPr lang="en-US" smtClean="0"/>
              <a:t>‹#›</a:t>
            </a:fld>
            <a:endParaRPr lang="en-US"/>
          </a:p>
        </p:txBody>
      </p:sp>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B29B47C-CCAE-A143-A09F-3A624D98CA5C}"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BF7D5EF-2344-DD4C-822F-EFCD449D718E}" type="datetimeFigureOut">
              <a:rPr lang="en-US" smtClean="0"/>
              <a:t>18-05-27</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CA"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BF7D5EF-2344-DD4C-822F-EFCD449D718E}" type="datetimeFigureOut">
              <a:rPr lang="en-US" smtClean="0"/>
              <a:t>18-05-27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29B47C-CCAE-A143-A09F-3A624D98CA5C}" type="slidenum">
              <a:rPr lang="en-US" smtClean="0"/>
              <a:t>‹#›</a:t>
            </a:fld>
            <a:endParaRPr lang="en-US"/>
          </a:p>
        </p:txBody>
      </p:sp>
      <p:sp>
        <p:nvSpPr>
          <p:cNvPr id="2" name="Title 1"/>
          <p:cNvSpPr>
            <a:spLocks noGrp="1"/>
          </p:cNvSpPr>
          <p:nvPr>
            <p:ph type="title"/>
          </p:nvPr>
        </p:nvSpPr>
        <p:spPr/>
        <p:txBody>
          <a:bodyPr/>
          <a:lstStyle/>
          <a:p>
            <a:r>
              <a:rPr kumimoji="0" lang="en-CA"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7D5EF-2344-DD4C-822F-EFCD449D718E}" type="datetimeFigureOut">
              <a:rPr lang="en-US" smtClean="0"/>
              <a:t>18-05-27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29B47C-CCAE-A143-A09F-3A624D98CA5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CA"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CA" smtClean="0"/>
              <a:t>Click to edit Master title style</a:t>
            </a:r>
            <a:endParaRPr kumimoji="0" lang="en-US"/>
          </a:p>
        </p:txBody>
      </p:sp>
      <p:sp>
        <p:nvSpPr>
          <p:cNvPr id="8" name="Date Placeholder 7"/>
          <p:cNvSpPr>
            <a:spLocks noGrp="1"/>
          </p:cNvSpPr>
          <p:nvPr>
            <p:ph type="dt" sz="half" idx="14"/>
          </p:nvPr>
        </p:nvSpPr>
        <p:spPr/>
        <p:txBody>
          <a:bodyPr/>
          <a:lstStyle/>
          <a:p>
            <a:fld id="{1BF7D5EF-2344-DD4C-822F-EFCD449D718E}" type="datetimeFigureOut">
              <a:rPr lang="en-US" smtClean="0"/>
              <a:t>18-05-27</a:t>
            </a:fld>
            <a:endParaRPr lang="en-US"/>
          </a:p>
        </p:txBody>
      </p:sp>
      <p:sp>
        <p:nvSpPr>
          <p:cNvPr id="9" name="Slide Number Placeholder 8"/>
          <p:cNvSpPr>
            <a:spLocks noGrp="1"/>
          </p:cNvSpPr>
          <p:nvPr>
            <p:ph type="sldNum" sz="quarter" idx="15"/>
          </p:nvPr>
        </p:nvSpPr>
        <p:spPr/>
        <p:txBody>
          <a:bodyPr/>
          <a:lstStyle/>
          <a:p>
            <a:fld id="{BB29B47C-CCAE-A143-A09F-3A624D98CA5C}"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CA"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CA" smtClean="0"/>
              <a:t>Drag picture to placeholder or click icon to add</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CA" smtClean="0"/>
              <a:t>Click to edit Master text styles</a:t>
            </a:r>
          </a:p>
        </p:txBody>
      </p:sp>
      <p:sp>
        <p:nvSpPr>
          <p:cNvPr id="8" name="Date Placeholder 7"/>
          <p:cNvSpPr>
            <a:spLocks noGrp="1"/>
          </p:cNvSpPr>
          <p:nvPr>
            <p:ph type="dt" sz="half" idx="10"/>
          </p:nvPr>
        </p:nvSpPr>
        <p:spPr/>
        <p:txBody>
          <a:bodyPr/>
          <a:lstStyle/>
          <a:p>
            <a:fld id="{1BF7D5EF-2344-DD4C-822F-EFCD449D718E}" type="datetimeFigureOut">
              <a:rPr lang="en-US" smtClean="0"/>
              <a:t>18-05-27</a:t>
            </a:fld>
            <a:endParaRPr lang="en-US"/>
          </a:p>
        </p:txBody>
      </p:sp>
      <p:sp>
        <p:nvSpPr>
          <p:cNvPr id="9" name="Slide Number Placeholder 8"/>
          <p:cNvSpPr>
            <a:spLocks noGrp="1"/>
          </p:cNvSpPr>
          <p:nvPr>
            <p:ph type="sldNum" sz="quarter" idx="11"/>
          </p:nvPr>
        </p:nvSpPr>
        <p:spPr/>
        <p:txBody>
          <a:bodyPr/>
          <a:lstStyle/>
          <a:p>
            <a:fld id="{BB29B47C-CCAE-A143-A09F-3A624D98CA5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CA" smtClean="0"/>
              <a:t>Click to edit Master text styles</a:t>
            </a:r>
          </a:p>
          <a:p>
            <a:pPr lvl="1" eaLnBrk="1" latinLnBrk="0" hangingPunct="1"/>
            <a:r>
              <a:rPr kumimoji="0" lang="en-CA" smtClean="0"/>
              <a:t>Second level</a:t>
            </a:r>
          </a:p>
          <a:p>
            <a:pPr lvl="2" eaLnBrk="1" latinLnBrk="0" hangingPunct="1"/>
            <a:r>
              <a:rPr kumimoji="0" lang="en-CA" smtClean="0"/>
              <a:t>Third level</a:t>
            </a:r>
          </a:p>
          <a:p>
            <a:pPr lvl="3" eaLnBrk="1" latinLnBrk="0" hangingPunct="1"/>
            <a:r>
              <a:rPr kumimoji="0" lang="en-CA" smtClean="0"/>
              <a:t>Fourth level</a:t>
            </a:r>
          </a:p>
          <a:p>
            <a:pPr lvl="4" eaLnBrk="1" latinLnBrk="0" hangingPunct="1"/>
            <a:r>
              <a:rPr kumimoji="0" lang="en-CA"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BF7D5EF-2344-DD4C-822F-EFCD449D718E}" type="datetimeFigureOut">
              <a:rPr lang="en-US" smtClean="0"/>
              <a:t>18-05-27</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B29B47C-CCAE-A143-A09F-3A624D98CA5C}"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CA"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a:xfrm>
            <a:off x="685800" y="294473"/>
            <a:ext cx="7772400" cy="1509174"/>
          </a:xfrm>
        </p:spPr>
        <p:txBody>
          <a:bodyPr>
            <a:normAutofit fontScale="90000"/>
          </a:bodyPr>
          <a:lstStyle/>
          <a:p>
            <a:r>
              <a:rPr lang="en-US" dirty="0" smtClean="0"/>
              <a:t>The United Nations and the Suez Crisis</a:t>
            </a:r>
            <a:endParaRPr lang="en-US" dirty="0"/>
          </a:p>
        </p:txBody>
      </p:sp>
    </p:spTree>
    <p:extLst>
      <p:ext uri="{BB962C8B-B14F-4D97-AF65-F5344CB8AC3E}">
        <p14:creationId xmlns:p14="http://schemas.microsoft.com/office/powerpoint/2010/main" val="1005139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274320" lvl="2" indent="-274320">
              <a:lnSpc>
                <a:spcPct val="115000"/>
              </a:lnSpc>
              <a:spcBef>
                <a:spcPts val="600"/>
              </a:spcBef>
              <a:buClr>
                <a:schemeClr val="accent2"/>
              </a:buClr>
              <a:defRPr/>
            </a:pPr>
            <a:r>
              <a:rPr lang="en-US" sz="3600" dirty="0"/>
              <a:t>UN forces comprised of 32 countries but dominated by Canadian and American forces pushed back the North Koreans and position themselves too close to the Chinese border.</a:t>
            </a:r>
          </a:p>
          <a:p>
            <a:pPr marL="274320" lvl="2" indent="-274320">
              <a:lnSpc>
                <a:spcPct val="115000"/>
              </a:lnSpc>
              <a:spcBef>
                <a:spcPts val="600"/>
              </a:spcBef>
              <a:buClr>
                <a:schemeClr val="accent2"/>
              </a:buClr>
              <a:defRPr/>
            </a:pPr>
            <a:r>
              <a:rPr lang="en-US" sz="3600" dirty="0"/>
              <a:t>China rushed 200,000 volunteers and pushes the UN forces to the 38th parallel.</a:t>
            </a:r>
          </a:p>
          <a:p>
            <a:pPr marL="274320" lvl="2" indent="-274320">
              <a:lnSpc>
                <a:spcPct val="115000"/>
              </a:lnSpc>
              <a:spcBef>
                <a:spcPts val="600"/>
              </a:spcBef>
              <a:buClr>
                <a:schemeClr val="accent2"/>
              </a:buClr>
              <a:defRPr/>
            </a:pPr>
            <a:r>
              <a:rPr lang="en-US" sz="3600" dirty="0"/>
              <a:t>President Truman, wishing to avoid a full scale conflict with China, negotiates an armistice.</a:t>
            </a:r>
          </a:p>
          <a:p>
            <a:pPr marL="274320" lvl="2" indent="-274320">
              <a:lnSpc>
                <a:spcPct val="115000"/>
              </a:lnSpc>
              <a:spcBef>
                <a:spcPts val="600"/>
              </a:spcBef>
              <a:buClr>
                <a:schemeClr val="accent2"/>
              </a:buClr>
              <a:defRPr/>
            </a:pPr>
            <a:r>
              <a:rPr lang="en-US" sz="3600" dirty="0"/>
              <a:t>1953: Armistice signed dividing Korea between North and South at the 38th parallel.</a:t>
            </a:r>
          </a:p>
          <a:p>
            <a:endParaRPr lang="en-US" dirty="0"/>
          </a:p>
        </p:txBody>
      </p:sp>
      <p:sp>
        <p:nvSpPr>
          <p:cNvPr id="3" name="Title 2"/>
          <p:cNvSpPr>
            <a:spLocks noGrp="1"/>
          </p:cNvSpPr>
          <p:nvPr>
            <p:ph type="title"/>
          </p:nvPr>
        </p:nvSpPr>
        <p:spPr>
          <a:ln w="6350" cap="rnd">
            <a:noFill/>
          </a:ln>
        </p:spPr>
        <p:txBody>
          <a:bodyPr vert="horz" rtlCol="0" anchor="b" anchorCtr="0">
            <a:normAutofit/>
          </a:bodyPr>
          <a:lstStyle/>
          <a:p>
            <a:r>
              <a:rPr lang="en-US" dirty="0"/>
              <a:t>The Armistice</a:t>
            </a:r>
          </a:p>
        </p:txBody>
      </p:sp>
    </p:spTree>
    <p:extLst>
      <p:ext uri="{BB962C8B-B14F-4D97-AF65-F5344CB8AC3E}">
        <p14:creationId xmlns:p14="http://schemas.microsoft.com/office/powerpoint/2010/main" val="3589808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274320" lvl="2" indent="-274320">
              <a:lnSpc>
                <a:spcPct val="115000"/>
              </a:lnSpc>
              <a:spcBef>
                <a:spcPts val="600"/>
              </a:spcBef>
              <a:buClr>
                <a:schemeClr val="accent2"/>
              </a:buClr>
              <a:defRPr/>
            </a:pPr>
            <a:r>
              <a:rPr lang="en-US" sz="3000" dirty="0"/>
              <a:t>25, 000 soldiers saw action in the war and were convinced they were supporting the </a:t>
            </a:r>
            <a:r>
              <a:rPr lang="ja-JP" altLang="en-US" sz="3000" dirty="0"/>
              <a:t>‘</a:t>
            </a:r>
            <a:r>
              <a:rPr lang="en-US" sz="3000" dirty="0"/>
              <a:t>free world</a:t>
            </a:r>
            <a:r>
              <a:rPr lang="ja-JP" altLang="en-US" sz="3000" dirty="0"/>
              <a:t>’</a:t>
            </a:r>
            <a:r>
              <a:rPr lang="en-US" sz="3000" dirty="0"/>
              <a:t> in a fight to stop the spread of communism.</a:t>
            </a:r>
          </a:p>
          <a:p>
            <a:pPr marL="274320" lvl="2" indent="-274320">
              <a:lnSpc>
                <a:spcPct val="115000"/>
              </a:lnSpc>
              <a:spcBef>
                <a:spcPts val="600"/>
              </a:spcBef>
              <a:buClr>
                <a:schemeClr val="accent2"/>
              </a:buClr>
              <a:defRPr/>
            </a:pPr>
            <a:r>
              <a:rPr lang="en-US" sz="3000" b="1" dirty="0" smtClean="0"/>
              <a:t>Significance:</a:t>
            </a:r>
            <a:endParaRPr lang="en-US" sz="3000" b="1" dirty="0"/>
          </a:p>
          <a:p>
            <a:pPr marL="274320" lvl="2" indent="-274320">
              <a:lnSpc>
                <a:spcPct val="115000"/>
              </a:lnSpc>
              <a:spcBef>
                <a:spcPts val="600"/>
              </a:spcBef>
              <a:buClr>
                <a:schemeClr val="accent2"/>
              </a:buClr>
              <a:defRPr/>
            </a:pPr>
            <a:r>
              <a:rPr lang="en-US" sz="3000" dirty="0" smtClean="0"/>
              <a:t>Connection </a:t>
            </a:r>
            <a:r>
              <a:rPr lang="en-US" sz="3000" dirty="0"/>
              <a:t>to British foreign policy replaced with American foreign policy. As was often the case in the cold war, Canada found itself on the same side as the US but not always agreeing with everything the US wanted to do.</a:t>
            </a:r>
          </a:p>
          <a:p>
            <a:endParaRPr lang="en-US" dirty="0"/>
          </a:p>
        </p:txBody>
      </p:sp>
      <p:sp>
        <p:nvSpPr>
          <p:cNvPr id="3" name="Title 2"/>
          <p:cNvSpPr>
            <a:spLocks noGrp="1"/>
          </p:cNvSpPr>
          <p:nvPr>
            <p:ph type="title"/>
          </p:nvPr>
        </p:nvSpPr>
        <p:spPr/>
        <p:txBody>
          <a:bodyPr/>
          <a:lstStyle/>
          <a:p>
            <a:r>
              <a:rPr lang="en-US" dirty="0" smtClean="0"/>
              <a:t>Canada’s Role in Korea:</a:t>
            </a:r>
            <a:endParaRPr lang="en-US" dirty="0"/>
          </a:p>
        </p:txBody>
      </p:sp>
    </p:spTree>
    <p:extLst>
      <p:ext uri="{BB962C8B-B14F-4D97-AF65-F5344CB8AC3E}">
        <p14:creationId xmlns:p14="http://schemas.microsoft.com/office/powerpoint/2010/main" val="376590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The Rise of Middle Eastern Nationalism and the Role of Canada as peace-keepers:</a:t>
            </a:r>
          </a:p>
          <a:p>
            <a:r>
              <a:rPr lang="en-US" sz="2800" dirty="0" smtClean="0"/>
              <a:t>The Suez Canal Crisis – 1956</a:t>
            </a:r>
          </a:p>
          <a:p>
            <a:r>
              <a:rPr lang="en-US" sz="2800" dirty="0" smtClean="0"/>
              <a:t>Disputes erupt in Egypt over control of the Suez Canal</a:t>
            </a:r>
            <a:endParaRPr lang="en-US" sz="2800" dirty="0"/>
          </a:p>
        </p:txBody>
      </p:sp>
      <p:sp>
        <p:nvSpPr>
          <p:cNvPr id="3" name="Title 2"/>
          <p:cNvSpPr>
            <a:spLocks noGrp="1"/>
          </p:cNvSpPr>
          <p:nvPr>
            <p:ph type="title"/>
          </p:nvPr>
        </p:nvSpPr>
        <p:spPr/>
        <p:txBody>
          <a:bodyPr>
            <a:normAutofit fontScale="90000"/>
          </a:bodyPr>
          <a:lstStyle/>
          <a:p>
            <a:pPr algn="ctr"/>
            <a:r>
              <a:rPr lang="en-US" dirty="0" smtClean="0"/>
              <a:t>Lester B. Pearson and the Suez Crisis</a:t>
            </a:r>
            <a:endParaRPr lang="en-US" dirty="0"/>
          </a:p>
        </p:txBody>
      </p:sp>
    </p:spTree>
    <p:extLst>
      <p:ext uri="{BB962C8B-B14F-4D97-AF65-F5344CB8AC3E}">
        <p14:creationId xmlns:p14="http://schemas.microsoft.com/office/powerpoint/2010/main" val="2972588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87843"/>
          </a:xfrm>
        </p:spPr>
        <p:txBody>
          <a:bodyPr/>
          <a:lstStyle/>
          <a:p>
            <a:pPr algn="ctr"/>
            <a:r>
              <a:rPr lang="en-US" dirty="0" smtClean="0"/>
              <a:t>The Suez Canal</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071" y="940243"/>
            <a:ext cx="7080020" cy="560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2815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lvl="1">
              <a:lnSpc>
                <a:spcPct val="95000"/>
              </a:lnSpc>
              <a:spcBef>
                <a:spcPts val="600"/>
              </a:spcBef>
              <a:buClr>
                <a:schemeClr val="accent2"/>
              </a:buClr>
              <a:defRPr/>
            </a:pPr>
            <a:r>
              <a:rPr lang="en-US" sz="2800" dirty="0">
                <a:solidFill>
                  <a:schemeClr val="tx1"/>
                </a:solidFill>
              </a:rPr>
              <a:t>Canal opened in 1869 - financed by French and Egyptian governments.</a:t>
            </a:r>
          </a:p>
          <a:p>
            <a:pPr marL="274320" lvl="1">
              <a:lnSpc>
                <a:spcPct val="95000"/>
              </a:lnSpc>
              <a:spcBef>
                <a:spcPts val="600"/>
              </a:spcBef>
              <a:buClr>
                <a:schemeClr val="accent2"/>
              </a:buClr>
              <a:defRPr/>
            </a:pPr>
            <a:r>
              <a:rPr lang="en-US" sz="2800" dirty="0">
                <a:solidFill>
                  <a:schemeClr val="tx1"/>
                </a:solidFill>
              </a:rPr>
              <a:t>Important strategically: links Red Sea and Mediterranean Sea</a:t>
            </a:r>
          </a:p>
          <a:p>
            <a:pPr marL="274320" lvl="1">
              <a:lnSpc>
                <a:spcPct val="95000"/>
              </a:lnSpc>
              <a:spcBef>
                <a:spcPts val="600"/>
              </a:spcBef>
              <a:buClr>
                <a:schemeClr val="accent2"/>
              </a:buClr>
              <a:defRPr/>
            </a:pPr>
            <a:r>
              <a:rPr lang="en-US" sz="2800" dirty="0">
                <a:solidFill>
                  <a:schemeClr val="tx1"/>
                </a:solidFill>
              </a:rPr>
              <a:t>2/3 of Europe</a:t>
            </a:r>
            <a:r>
              <a:rPr lang="ja-JP" altLang="en-US" sz="2800" dirty="0">
                <a:solidFill>
                  <a:schemeClr val="tx1"/>
                </a:solidFill>
              </a:rPr>
              <a:t>’</a:t>
            </a:r>
            <a:r>
              <a:rPr lang="en-US" sz="2800" dirty="0">
                <a:solidFill>
                  <a:schemeClr val="tx1"/>
                </a:solidFill>
              </a:rPr>
              <a:t>s oil passes through canal.</a:t>
            </a:r>
          </a:p>
          <a:p>
            <a:pPr marL="274320" lvl="1">
              <a:lnSpc>
                <a:spcPct val="95000"/>
              </a:lnSpc>
              <a:spcBef>
                <a:spcPts val="600"/>
              </a:spcBef>
              <a:buClr>
                <a:schemeClr val="accent2"/>
              </a:buClr>
              <a:defRPr/>
            </a:pPr>
            <a:r>
              <a:rPr lang="en-US" sz="2800" dirty="0">
                <a:solidFill>
                  <a:schemeClr val="tx1"/>
                </a:solidFill>
              </a:rPr>
              <a:t>1875: Egyptians forced to sell their shares (control) in the canal to the British</a:t>
            </a:r>
          </a:p>
          <a:p>
            <a:pPr marL="274320" lvl="1">
              <a:lnSpc>
                <a:spcPct val="95000"/>
              </a:lnSpc>
              <a:spcBef>
                <a:spcPts val="600"/>
              </a:spcBef>
              <a:buClr>
                <a:schemeClr val="accent2"/>
              </a:buClr>
              <a:defRPr/>
            </a:pPr>
            <a:r>
              <a:rPr lang="en-US" sz="2800" dirty="0">
                <a:solidFill>
                  <a:schemeClr val="tx1"/>
                </a:solidFill>
              </a:rPr>
              <a:t>1950</a:t>
            </a:r>
            <a:r>
              <a:rPr lang="ja-JP" altLang="en-US" sz="2800" dirty="0">
                <a:solidFill>
                  <a:schemeClr val="tx1"/>
                </a:solidFill>
              </a:rPr>
              <a:t>’</a:t>
            </a:r>
            <a:r>
              <a:rPr lang="en-US" sz="2800" dirty="0">
                <a:solidFill>
                  <a:schemeClr val="tx1"/>
                </a:solidFill>
              </a:rPr>
              <a:t>s: Canal owned by British and French</a:t>
            </a:r>
          </a:p>
          <a:p>
            <a:endParaRPr lang="en-US" sz="2800" dirty="0"/>
          </a:p>
        </p:txBody>
      </p:sp>
      <p:sp>
        <p:nvSpPr>
          <p:cNvPr id="3" name="Title 2"/>
          <p:cNvSpPr>
            <a:spLocks noGrp="1"/>
          </p:cNvSpPr>
          <p:nvPr>
            <p:ph type="title"/>
          </p:nvPr>
        </p:nvSpPr>
        <p:spPr/>
        <p:txBody>
          <a:bodyPr/>
          <a:lstStyle/>
          <a:p>
            <a:pPr algn="ctr"/>
            <a:r>
              <a:rPr lang="en-US" dirty="0" smtClean="0"/>
              <a:t>Background to the Suez Crisis</a:t>
            </a:r>
            <a:endParaRPr lang="en-US" dirty="0"/>
          </a:p>
        </p:txBody>
      </p:sp>
    </p:spTree>
    <p:extLst>
      <p:ext uri="{BB962C8B-B14F-4D97-AF65-F5344CB8AC3E}">
        <p14:creationId xmlns:p14="http://schemas.microsoft.com/office/powerpoint/2010/main" val="132485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Egyptian President </a:t>
            </a:r>
            <a:r>
              <a:rPr lang="en-US" dirty="0" err="1" smtClean="0"/>
              <a:t>Gamel</a:t>
            </a:r>
            <a:r>
              <a:rPr lang="en-US" dirty="0" smtClean="0"/>
              <a:t> Abdul Nasser: Egyptian Nationalist</a:t>
            </a:r>
          </a:p>
          <a:p>
            <a:r>
              <a:rPr lang="en-US" dirty="0" smtClean="0"/>
              <a:t>As Britain was withdrawing from Egypt, Nasser began completion of the Aswan High Dam project across the Nile river.</a:t>
            </a:r>
          </a:p>
          <a:p>
            <a:r>
              <a:rPr lang="en-US" dirty="0"/>
              <a:t> In 1956 because of Nasser’s dealings with the USSR, Britain and the US cut off aid for the Aswan project. </a:t>
            </a:r>
          </a:p>
          <a:p>
            <a:r>
              <a:rPr lang="en-US" dirty="0" smtClean="0"/>
              <a:t>Nasser decided to nationalize the Suez Canal, which incensed the British and French who then decided to invade and occupy Egypt</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049860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Canada was concerned about the effect of the Suez Crisis on international relations</a:t>
            </a:r>
          </a:p>
          <a:p>
            <a:pPr>
              <a:lnSpc>
                <a:spcPct val="80000"/>
              </a:lnSpc>
            </a:pPr>
            <a:r>
              <a:rPr lang="en-US" dirty="0"/>
              <a:t>Canada realized that while the US might not agree with Nasser’s actions, they would not support Britain in an aggressive action against Egypt.</a:t>
            </a:r>
          </a:p>
          <a:p>
            <a:r>
              <a:rPr lang="en-US" dirty="0" smtClean="0"/>
              <a:t>Israel feeling threatened by Egypt, planned to invade with the support of France and Britain</a:t>
            </a:r>
          </a:p>
          <a:p>
            <a:r>
              <a:rPr lang="en-US" dirty="0" smtClean="0"/>
              <a:t>Ignored UN Security Council recommendation to cease hostilities</a:t>
            </a:r>
          </a:p>
          <a:p>
            <a:r>
              <a:rPr lang="en-US" dirty="0" smtClean="0"/>
              <a:t>US was angry at its allies (Britain, France, and Israel) for not consulting them before attacking Egypt.</a:t>
            </a:r>
          </a:p>
          <a:p>
            <a:endParaRPr lang="en-US" dirty="0" smtClean="0"/>
          </a:p>
          <a:p>
            <a:endParaRPr lang="en-US" dirty="0"/>
          </a:p>
        </p:txBody>
      </p:sp>
      <p:sp>
        <p:nvSpPr>
          <p:cNvPr id="3" name="Title 2"/>
          <p:cNvSpPr>
            <a:spLocks noGrp="1"/>
          </p:cNvSpPr>
          <p:nvPr>
            <p:ph type="title"/>
          </p:nvPr>
        </p:nvSpPr>
        <p:spPr/>
        <p:txBody>
          <a:bodyPr/>
          <a:lstStyle/>
          <a:p>
            <a:r>
              <a:rPr lang="en-US" dirty="0"/>
              <a:t>The Suez Canal Crisis: Continued</a:t>
            </a:r>
          </a:p>
        </p:txBody>
      </p:sp>
    </p:spTree>
    <p:extLst>
      <p:ext uri="{BB962C8B-B14F-4D97-AF65-F5344CB8AC3E}">
        <p14:creationId xmlns:p14="http://schemas.microsoft.com/office/powerpoint/2010/main" val="3845552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a:t>The USSR responded with an ultimatum: </a:t>
            </a:r>
            <a:r>
              <a:rPr lang="en-US" dirty="0"/>
              <a:t>Atomic Bombs would rain down on London and Paris if the invasion did not end.</a:t>
            </a:r>
            <a:endParaRPr lang="en-CA" dirty="0"/>
          </a:p>
          <a:p>
            <a:r>
              <a:rPr lang="en-US" dirty="0" smtClean="0"/>
              <a:t>US threatened retaliation against any Soviet involvement</a:t>
            </a:r>
          </a:p>
          <a:p>
            <a:r>
              <a:rPr lang="en-US" dirty="0" smtClean="0"/>
              <a:t>Lester B. Pearson proposed that a UN Emergency Force be sent in to separate and mediate between the rival armies in Egypt.</a:t>
            </a:r>
          </a:p>
          <a:p>
            <a:r>
              <a:rPr lang="en-US" dirty="0" smtClean="0"/>
              <a:t>Proposal is accepted and Canada supervises a peaceful withdrawal, allowing the other countries involved in the conflict to </a:t>
            </a:r>
            <a:r>
              <a:rPr lang="en-US" dirty="0" smtClean="0"/>
              <a:t>save </a:t>
            </a:r>
            <a:r>
              <a:rPr lang="en-US" dirty="0" smtClean="0"/>
              <a:t>face.</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225449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Lester B. Pearson is awarded the Nobel Peace Prize for his efforts in defusing the Suez Canal Crisis.</a:t>
            </a:r>
            <a:endParaRPr lang="en-US" dirty="0"/>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475408" y="2438400"/>
            <a:ext cx="6001026" cy="4000684"/>
          </a:xfrm>
          <a:prstGeom prst="rect">
            <a:avLst/>
          </a:prstGeom>
        </p:spPr>
      </p:pic>
    </p:spTree>
    <p:extLst>
      <p:ext uri="{BB962C8B-B14F-4D97-AF65-F5344CB8AC3E}">
        <p14:creationId xmlns:p14="http://schemas.microsoft.com/office/powerpoint/2010/main" val="2890350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Read pages 140 - 144 in Counterpoints.</a:t>
            </a:r>
          </a:p>
          <a:p>
            <a:endParaRPr lang="en-US" dirty="0"/>
          </a:p>
          <a:p>
            <a:r>
              <a:rPr lang="en-US" dirty="0" smtClean="0"/>
              <a:t>Research: Has the UN succeeded or failed in its mandate over the past 60 years? Provide three examples to support either view. Be prepared to share!</a:t>
            </a:r>
            <a:endParaRPr lang="en-US" dirty="0"/>
          </a:p>
        </p:txBody>
      </p:sp>
      <p:sp>
        <p:nvSpPr>
          <p:cNvPr id="2" name="Title 1"/>
          <p:cNvSpPr>
            <a:spLocks noGrp="1"/>
          </p:cNvSpPr>
          <p:nvPr>
            <p:ph type="title"/>
          </p:nvPr>
        </p:nvSpPr>
        <p:spPr/>
        <p:txBody>
          <a:bodyPr/>
          <a:lstStyle/>
          <a:p>
            <a:r>
              <a:rPr lang="en-US" dirty="0" smtClean="0"/>
              <a:t>Homework:</a:t>
            </a:r>
            <a:endParaRPr lang="en-US" dirty="0"/>
          </a:p>
        </p:txBody>
      </p:sp>
    </p:spTree>
    <p:extLst>
      <p:ext uri="{BB962C8B-B14F-4D97-AF65-F5344CB8AC3E}">
        <p14:creationId xmlns:p14="http://schemas.microsoft.com/office/powerpoint/2010/main" val="1344204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lvl="2" indent="-274320">
              <a:lnSpc>
                <a:spcPct val="95000"/>
              </a:lnSpc>
              <a:spcBef>
                <a:spcPts val="600"/>
              </a:spcBef>
              <a:buClr>
                <a:schemeClr val="accent2"/>
              </a:buClr>
              <a:defRPr/>
            </a:pPr>
            <a:r>
              <a:rPr lang="en-US" sz="2800" dirty="0"/>
              <a:t>1945: Created in San Francisco with four basic </a:t>
            </a:r>
            <a:r>
              <a:rPr lang="en-US" sz="2800" dirty="0" smtClean="0"/>
              <a:t>goals</a:t>
            </a:r>
            <a:r>
              <a:rPr lang="en-US" sz="2800" dirty="0"/>
              <a:t> </a:t>
            </a:r>
            <a:r>
              <a:rPr lang="en-US" sz="2800" dirty="0" smtClean="0"/>
              <a:t>or otherwise known as THE UN MANDATE:</a:t>
            </a:r>
            <a:endParaRPr lang="en-US" sz="2800" dirty="0"/>
          </a:p>
          <a:p>
            <a:pPr marL="274320" lvl="2" indent="-274320">
              <a:lnSpc>
                <a:spcPct val="95000"/>
              </a:lnSpc>
              <a:spcBef>
                <a:spcPts val="600"/>
              </a:spcBef>
              <a:buClr>
                <a:schemeClr val="accent2"/>
              </a:buClr>
              <a:defRPr/>
            </a:pPr>
            <a:endParaRPr lang="en-US" sz="2800" dirty="0"/>
          </a:p>
          <a:p>
            <a:pPr marL="274320" lvl="2" indent="-274320">
              <a:lnSpc>
                <a:spcPct val="95000"/>
              </a:lnSpc>
              <a:spcBef>
                <a:spcPts val="600"/>
              </a:spcBef>
              <a:buClr>
                <a:schemeClr val="accent2"/>
              </a:buClr>
              <a:defRPr/>
            </a:pPr>
            <a:r>
              <a:rPr lang="en-US" sz="2800" dirty="0"/>
              <a:t>World peace</a:t>
            </a:r>
          </a:p>
          <a:p>
            <a:pPr marL="274320" lvl="2" indent="-274320">
              <a:lnSpc>
                <a:spcPct val="95000"/>
              </a:lnSpc>
              <a:spcBef>
                <a:spcPts val="600"/>
              </a:spcBef>
              <a:buClr>
                <a:schemeClr val="accent2"/>
              </a:buClr>
              <a:defRPr/>
            </a:pPr>
            <a:r>
              <a:rPr lang="en-US" sz="2800" dirty="0"/>
              <a:t>Cooperation among nations</a:t>
            </a:r>
          </a:p>
          <a:p>
            <a:pPr marL="274320" lvl="2" indent="-274320">
              <a:lnSpc>
                <a:spcPct val="95000"/>
              </a:lnSpc>
              <a:spcBef>
                <a:spcPts val="600"/>
              </a:spcBef>
              <a:buClr>
                <a:schemeClr val="accent2"/>
              </a:buClr>
              <a:defRPr/>
            </a:pPr>
            <a:r>
              <a:rPr lang="en-US" sz="2800" dirty="0"/>
              <a:t>Defending human rights</a:t>
            </a:r>
          </a:p>
          <a:p>
            <a:pPr marL="274320" lvl="2" indent="-274320">
              <a:lnSpc>
                <a:spcPct val="95000"/>
              </a:lnSpc>
              <a:spcBef>
                <a:spcPts val="600"/>
              </a:spcBef>
              <a:buClr>
                <a:schemeClr val="accent2"/>
              </a:buClr>
              <a:defRPr/>
            </a:pPr>
            <a:r>
              <a:rPr lang="en-US" sz="2800" dirty="0"/>
              <a:t>Improving the standard of living for all nations</a:t>
            </a:r>
          </a:p>
          <a:p>
            <a:endParaRPr lang="en-US" dirty="0" smtClean="0"/>
          </a:p>
          <a:p>
            <a:endParaRPr lang="en-US" dirty="0" smtClean="0"/>
          </a:p>
          <a:p>
            <a:endParaRPr lang="en-US" dirty="0" smtClean="0"/>
          </a:p>
          <a:p>
            <a:endParaRPr lang="en-US" dirty="0"/>
          </a:p>
          <a:p>
            <a:pPr marL="0" indent="0">
              <a:buNone/>
            </a:pPr>
            <a:endParaRPr lang="en-US" dirty="0"/>
          </a:p>
        </p:txBody>
      </p:sp>
      <p:sp>
        <p:nvSpPr>
          <p:cNvPr id="3" name="Title 2"/>
          <p:cNvSpPr>
            <a:spLocks noGrp="1"/>
          </p:cNvSpPr>
          <p:nvPr>
            <p:ph type="title"/>
          </p:nvPr>
        </p:nvSpPr>
        <p:spPr/>
        <p:txBody>
          <a:bodyPr/>
          <a:lstStyle/>
          <a:p>
            <a:pPr algn="ctr"/>
            <a:r>
              <a:rPr lang="en-US" dirty="0" smtClean="0"/>
              <a:t>The United Nations</a:t>
            </a:r>
            <a:endParaRPr lang="en-US" dirty="0"/>
          </a:p>
        </p:txBody>
      </p:sp>
    </p:spTree>
    <p:extLst>
      <p:ext uri="{BB962C8B-B14F-4D97-AF65-F5344CB8AC3E}">
        <p14:creationId xmlns:p14="http://schemas.microsoft.com/office/powerpoint/2010/main" val="2084283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u="sng" dirty="0" smtClean="0"/>
              <a:t>The General Assembly:</a:t>
            </a:r>
          </a:p>
          <a:p>
            <a:pPr marL="274320" lvl="2" indent="-274320">
              <a:lnSpc>
                <a:spcPct val="95000"/>
              </a:lnSpc>
              <a:spcBef>
                <a:spcPts val="600"/>
              </a:spcBef>
              <a:buClr>
                <a:schemeClr val="accent2"/>
              </a:buClr>
              <a:defRPr/>
            </a:pPr>
            <a:r>
              <a:rPr lang="en-US" sz="2800" dirty="0"/>
              <a:t>Each member state has one vote</a:t>
            </a:r>
          </a:p>
          <a:p>
            <a:pPr marL="274320" lvl="2" indent="-274320">
              <a:lnSpc>
                <a:spcPct val="95000"/>
              </a:lnSpc>
              <a:spcBef>
                <a:spcPts val="600"/>
              </a:spcBef>
              <a:buClr>
                <a:schemeClr val="accent2"/>
              </a:buClr>
              <a:defRPr/>
            </a:pPr>
            <a:r>
              <a:rPr lang="en-US" sz="2800" dirty="0"/>
              <a:t>2/3 majority to pass on important issues</a:t>
            </a:r>
          </a:p>
          <a:p>
            <a:pPr marL="274320" lvl="2" indent="-274320">
              <a:lnSpc>
                <a:spcPct val="95000"/>
              </a:lnSpc>
              <a:spcBef>
                <a:spcPts val="600"/>
              </a:spcBef>
              <a:buClr>
                <a:schemeClr val="accent2"/>
              </a:buClr>
              <a:defRPr/>
            </a:pPr>
            <a:r>
              <a:rPr lang="en-US" sz="2800" dirty="0"/>
              <a:t>Discuss issues related to world peace</a:t>
            </a:r>
          </a:p>
          <a:p>
            <a:pPr marL="274320" lvl="2" indent="-274320">
              <a:lnSpc>
                <a:spcPct val="95000"/>
              </a:lnSpc>
              <a:spcBef>
                <a:spcPts val="600"/>
              </a:spcBef>
              <a:buClr>
                <a:schemeClr val="accent2"/>
              </a:buClr>
              <a:defRPr/>
            </a:pPr>
            <a:r>
              <a:rPr lang="en-US" sz="2800" dirty="0"/>
              <a:t>No power to enforce decisions, can only make recommendations</a:t>
            </a:r>
          </a:p>
          <a:p>
            <a:pPr marL="777240" lvl="2" indent="0">
              <a:lnSpc>
                <a:spcPct val="95000"/>
              </a:lnSpc>
              <a:buClr>
                <a:srgbClr val="000000"/>
              </a:buClr>
              <a:buSzPct val="80000"/>
              <a:buNone/>
              <a:defRPr/>
            </a:pPr>
            <a:endParaRPr lang="en-US" sz="2800" dirty="0">
              <a:latin typeface="Cambria"/>
              <a:cs typeface="Cambria"/>
            </a:endParaRPr>
          </a:p>
          <a:p>
            <a:endParaRPr lang="en-US" sz="2800" dirty="0"/>
          </a:p>
        </p:txBody>
      </p:sp>
      <p:sp>
        <p:nvSpPr>
          <p:cNvPr id="3" name="Title 2"/>
          <p:cNvSpPr>
            <a:spLocks noGrp="1"/>
          </p:cNvSpPr>
          <p:nvPr>
            <p:ph type="title"/>
          </p:nvPr>
        </p:nvSpPr>
        <p:spPr/>
        <p:txBody>
          <a:bodyPr/>
          <a:lstStyle/>
          <a:p>
            <a:pPr algn="ctr"/>
            <a:r>
              <a:rPr lang="en-US" dirty="0" smtClean="0"/>
              <a:t>Structure of the UN</a:t>
            </a:r>
            <a:endParaRPr lang="en-US" dirty="0"/>
          </a:p>
        </p:txBody>
      </p:sp>
    </p:spTree>
    <p:extLst>
      <p:ext uri="{BB962C8B-B14F-4D97-AF65-F5344CB8AC3E}">
        <p14:creationId xmlns:p14="http://schemas.microsoft.com/office/powerpoint/2010/main" val="3965990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5000"/>
              </a:lnSpc>
              <a:defRPr/>
            </a:pPr>
            <a:r>
              <a:rPr lang="en-US" sz="3000" dirty="0">
                <a:solidFill>
                  <a:srgbClr val="FFFFFF"/>
                </a:solidFill>
                <a:latin typeface="Arial" charset="0"/>
              </a:rPr>
              <a:t>2) </a:t>
            </a:r>
            <a:r>
              <a:rPr lang="en-US" sz="3000" u="sng" dirty="0">
                <a:solidFill>
                  <a:srgbClr val="FFFFFF"/>
                </a:solidFill>
                <a:latin typeface="Arial" charset="0"/>
              </a:rPr>
              <a:t>The Security Council</a:t>
            </a:r>
            <a:endParaRPr lang="en-US" sz="3000" dirty="0"/>
          </a:p>
          <a:p>
            <a:pPr lvl="1">
              <a:lnSpc>
                <a:spcPct val="95000"/>
              </a:lnSpc>
              <a:buClr>
                <a:srgbClr val="000000"/>
              </a:buClr>
              <a:buSzPct val="100000"/>
              <a:buFontTx/>
              <a:buChar char="•"/>
              <a:defRPr/>
            </a:pPr>
            <a:r>
              <a:rPr lang="en-US" sz="3000" dirty="0">
                <a:solidFill>
                  <a:srgbClr val="FFFFFF"/>
                </a:solidFill>
                <a:latin typeface="Arial" charset="0"/>
              </a:rPr>
              <a:t>Responsible for maintaining world peace</a:t>
            </a:r>
            <a:endParaRPr lang="en-US" sz="3000" dirty="0">
              <a:solidFill>
                <a:srgbClr val="FFFFFF"/>
              </a:solidFill>
            </a:endParaRPr>
          </a:p>
          <a:p>
            <a:pPr lvl="1">
              <a:lnSpc>
                <a:spcPct val="95000"/>
              </a:lnSpc>
              <a:buClr>
                <a:srgbClr val="FFFFFF"/>
              </a:buClr>
              <a:buSzPct val="100000"/>
              <a:buFontTx/>
              <a:buChar char="•"/>
              <a:defRPr/>
            </a:pPr>
            <a:r>
              <a:rPr lang="en-US" sz="3000" dirty="0">
                <a:solidFill>
                  <a:srgbClr val="FFFFFF"/>
                </a:solidFill>
                <a:latin typeface="Arial" charset="0"/>
              </a:rPr>
              <a:t>5 Permanent members</a:t>
            </a:r>
            <a:r>
              <a:rPr lang="en-US" sz="3000" dirty="0">
                <a:solidFill>
                  <a:srgbClr val="000000"/>
                </a:solidFill>
                <a:latin typeface="Arial" charset="0"/>
              </a:rPr>
              <a:t>: </a:t>
            </a:r>
            <a:r>
              <a:rPr lang="en-US" sz="3000" dirty="0">
                <a:solidFill>
                  <a:srgbClr val="FFFFFF"/>
                </a:solidFill>
                <a:latin typeface="Arial" charset="0"/>
              </a:rPr>
              <a:t>China, France, the UK, US, Russia</a:t>
            </a:r>
            <a:endParaRPr lang="en-US" sz="3000" dirty="0">
              <a:solidFill>
                <a:srgbClr val="FFFFFF"/>
              </a:solidFill>
            </a:endParaRPr>
          </a:p>
          <a:p>
            <a:pPr lvl="1">
              <a:lnSpc>
                <a:spcPct val="95000"/>
              </a:lnSpc>
              <a:buClr>
                <a:srgbClr val="000000"/>
              </a:buClr>
              <a:buSzPct val="100000"/>
              <a:buFontTx/>
              <a:buChar char="•"/>
              <a:defRPr/>
            </a:pPr>
            <a:r>
              <a:rPr lang="en-US" sz="3000" dirty="0">
                <a:solidFill>
                  <a:srgbClr val="FFFFFF"/>
                </a:solidFill>
                <a:latin typeface="Arial" charset="0"/>
              </a:rPr>
              <a:t>10 temporary members serve two year terms </a:t>
            </a:r>
            <a:r>
              <a:rPr lang="en-US" sz="3000" dirty="0" smtClean="0">
                <a:solidFill>
                  <a:srgbClr val="FFFFFF"/>
                </a:solidFill>
                <a:latin typeface="Arial" charset="0"/>
              </a:rPr>
              <a:t>- </a:t>
            </a:r>
            <a:r>
              <a:rPr lang="en-US" sz="3000" dirty="0">
                <a:solidFill>
                  <a:srgbClr val="FFFFFF"/>
                </a:solidFill>
                <a:latin typeface="Arial" charset="0"/>
              </a:rPr>
              <a:t>elected to Council</a:t>
            </a:r>
            <a:endParaRPr lang="en-US" sz="3000" dirty="0">
              <a:solidFill>
                <a:srgbClr val="FFFFFF"/>
              </a:solidFill>
            </a:endParaRPr>
          </a:p>
          <a:p>
            <a:pPr lvl="1">
              <a:lnSpc>
                <a:spcPct val="95000"/>
              </a:lnSpc>
              <a:buClr>
                <a:srgbClr val="FFFFFF"/>
              </a:buClr>
              <a:buSzPct val="100000"/>
              <a:buFontTx/>
              <a:buChar char="•"/>
              <a:defRPr/>
            </a:pPr>
            <a:r>
              <a:rPr lang="en-US" sz="3000" dirty="0">
                <a:solidFill>
                  <a:srgbClr val="FFFFFF"/>
                </a:solidFill>
                <a:latin typeface="Arial" charset="0"/>
              </a:rPr>
              <a:t>1948 - 1950: Canada gained seat on council</a:t>
            </a:r>
          </a:p>
          <a:p>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256812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lvl="2" indent="-274320">
              <a:lnSpc>
                <a:spcPct val="95000"/>
              </a:lnSpc>
              <a:spcBef>
                <a:spcPts val="600"/>
              </a:spcBef>
              <a:buClr>
                <a:schemeClr val="accent2"/>
              </a:buClr>
              <a:defRPr/>
            </a:pPr>
            <a:r>
              <a:rPr lang="en-US" sz="2800" dirty="0"/>
              <a:t>Majority of at least 9 – 15 required for any resolution to pass</a:t>
            </a:r>
          </a:p>
          <a:p>
            <a:pPr marL="274320" lvl="2" indent="-274320">
              <a:lnSpc>
                <a:spcPct val="95000"/>
              </a:lnSpc>
              <a:spcBef>
                <a:spcPts val="600"/>
              </a:spcBef>
              <a:buClr>
                <a:schemeClr val="accent2"/>
              </a:buClr>
              <a:defRPr/>
            </a:pPr>
            <a:endParaRPr lang="en-US" sz="2800" dirty="0"/>
          </a:p>
          <a:p>
            <a:pPr marL="274320" lvl="2" indent="-274320">
              <a:lnSpc>
                <a:spcPct val="95000"/>
              </a:lnSpc>
              <a:spcBef>
                <a:spcPts val="600"/>
              </a:spcBef>
              <a:buClr>
                <a:schemeClr val="accent2"/>
              </a:buClr>
              <a:defRPr/>
            </a:pPr>
            <a:r>
              <a:rPr lang="ja-JP" altLang="en-US" sz="2800" dirty="0"/>
              <a:t>‘</a:t>
            </a:r>
            <a:r>
              <a:rPr lang="en-US" sz="2800" dirty="0"/>
              <a:t>Veto Power</a:t>
            </a:r>
            <a:r>
              <a:rPr lang="ja-JP" altLang="en-US" sz="2800" dirty="0"/>
              <a:t>’</a:t>
            </a:r>
            <a:r>
              <a:rPr lang="en-US" sz="2800" dirty="0"/>
              <a:t> </a:t>
            </a:r>
            <a:r>
              <a:rPr lang="en-US" sz="2800" dirty="0" err="1"/>
              <a:t>a.k.a</a:t>
            </a:r>
            <a:r>
              <a:rPr lang="en-US" sz="2800" dirty="0"/>
              <a:t> </a:t>
            </a:r>
            <a:r>
              <a:rPr lang="ja-JP" altLang="en-US" sz="2800" dirty="0" smtClean="0"/>
              <a:t>‘</a:t>
            </a:r>
            <a:r>
              <a:rPr lang="en-US" altLang="ja-JP" sz="2800" dirty="0"/>
              <a:t>G</a:t>
            </a:r>
            <a:r>
              <a:rPr lang="en-US" sz="2800" smtClean="0"/>
              <a:t>reat </a:t>
            </a:r>
            <a:r>
              <a:rPr lang="en-US" sz="2800"/>
              <a:t>Powers </a:t>
            </a:r>
            <a:r>
              <a:rPr lang="en-US" sz="2800" smtClean="0"/>
              <a:t>Unanimity</a:t>
            </a:r>
            <a:r>
              <a:rPr lang="ja-JP" altLang="en-US" sz="2800" dirty="0"/>
              <a:t>’</a:t>
            </a:r>
            <a:r>
              <a:rPr lang="en-US" sz="2800" dirty="0"/>
              <a:t>: on very important issues all 5 permanent members must vote yes.</a:t>
            </a:r>
          </a:p>
          <a:p>
            <a:pPr marL="274320" lvl="2" indent="-274320">
              <a:lnSpc>
                <a:spcPct val="95000"/>
              </a:lnSpc>
              <a:spcBef>
                <a:spcPts val="600"/>
              </a:spcBef>
              <a:buClr>
                <a:schemeClr val="accent2"/>
              </a:buClr>
              <a:defRPr/>
            </a:pPr>
            <a:endParaRPr lang="en-US" sz="2800" dirty="0"/>
          </a:p>
          <a:p>
            <a:pPr marL="274320" lvl="2" indent="-274320">
              <a:lnSpc>
                <a:spcPct val="95000"/>
              </a:lnSpc>
              <a:spcBef>
                <a:spcPts val="600"/>
              </a:spcBef>
              <a:buClr>
                <a:schemeClr val="accent2"/>
              </a:buClr>
              <a:defRPr/>
            </a:pPr>
            <a:r>
              <a:rPr lang="en-US" sz="2800" dirty="0"/>
              <a:t>So on the most pressing issues, even if you have a 9 – 15 majority, if 5 out of 9 are not permanent member votes, the resolution will not pass. </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727744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274320" lvl="2" indent="-274320">
              <a:lnSpc>
                <a:spcPct val="105000"/>
              </a:lnSpc>
              <a:spcBef>
                <a:spcPts val="600"/>
              </a:spcBef>
              <a:buClr>
                <a:schemeClr val="accent2"/>
              </a:buClr>
              <a:defRPr/>
            </a:pPr>
            <a:r>
              <a:rPr lang="en-US" sz="2800" dirty="0"/>
              <a:t>1) UN recommend conflicting parties reach agreement by peaceful means</a:t>
            </a:r>
          </a:p>
          <a:p>
            <a:pPr marL="274320" lvl="2" indent="-274320">
              <a:lnSpc>
                <a:spcPct val="105000"/>
              </a:lnSpc>
              <a:spcBef>
                <a:spcPts val="600"/>
              </a:spcBef>
              <a:buClr>
                <a:schemeClr val="accent2"/>
              </a:buClr>
              <a:defRPr/>
            </a:pPr>
            <a:endParaRPr lang="en-US" sz="2800" dirty="0"/>
          </a:p>
          <a:p>
            <a:pPr marL="274320" lvl="2" indent="-274320">
              <a:lnSpc>
                <a:spcPct val="105000"/>
              </a:lnSpc>
              <a:spcBef>
                <a:spcPts val="600"/>
              </a:spcBef>
              <a:buClr>
                <a:schemeClr val="accent2"/>
              </a:buClr>
              <a:defRPr/>
            </a:pPr>
            <a:r>
              <a:rPr lang="en-US" sz="2800" dirty="0"/>
              <a:t>2) End disputes that lead to fighting </a:t>
            </a:r>
            <a:r>
              <a:rPr lang="en-US" sz="2800" dirty="0" smtClean="0"/>
              <a:t>ASAP</a:t>
            </a:r>
            <a:endParaRPr lang="en-US" sz="2800" dirty="0"/>
          </a:p>
          <a:p>
            <a:pPr marL="274320" lvl="2" indent="-274320">
              <a:lnSpc>
                <a:spcPct val="105000"/>
              </a:lnSpc>
              <a:spcBef>
                <a:spcPts val="600"/>
              </a:spcBef>
              <a:buClr>
                <a:schemeClr val="accent2"/>
              </a:buClr>
              <a:defRPr/>
            </a:pPr>
            <a:r>
              <a:rPr lang="en-US" sz="2800" dirty="0"/>
              <a:t>Cease fire directives</a:t>
            </a:r>
          </a:p>
          <a:p>
            <a:pPr marL="274320" lvl="2" indent="-274320">
              <a:lnSpc>
                <a:spcPct val="105000"/>
              </a:lnSpc>
              <a:spcBef>
                <a:spcPts val="600"/>
              </a:spcBef>
              <a:buClr>
                <a:schemeClr val="accent2"/>
              </a:buClr>
              <a:defRPr/>
            </a:pPr>
            <a:r>
              <a:rPr lang="en-US" sz="2800" dirty="0"/>
              <a:t>UN peacekeeping forces - help reduce tensions, separate fighting sides and create calm negotiating conditions</a:t>
            </a:r>
          </a:p>
          <a:p>
            <a:pPr marL="274320" lvl="2" indent="-274320">
              <a:lnSpc>
                <a:spcPct val="105000"/>
              </a:lnSpc>
              <a:spcBef>
                <a:spcPts val="600"/>
              </a:spcBef>
              <a:buClr>
                <a:schemeClr val="accent2"/>
              </a:buClr>
              <a:defRPr/>
            </a:pPr>
            <a:r>
              <a:rPr lang="en-US" sz="2800" dirty="0"/>
              <a:t>3) Enforcement measures</a:t>
            </a:r>
          </a:p>
          <a:p>
            <a:pPr marL="274320" lvl="2" indent="-274320">
              <a:lnSpc>
                <a:spcPct val="105000"/>
              </a:lnSpc>
              <a:spcBef>
                <a:spcPts val="600"/>
              </a:spcBef>
              <a:buClr>
                <a:schemeClr val="accent2"/>
              </a:buClr>
              <a:defRPr/>
            </a:pPr>
            <a:r>
              <a:rPr lang="en-US" sz="2800" dirty="0"/>
              <a:t>Economic sanctions (trade </a:t>
            </a:r>
            <a:r>
              <a:rPr lang="en-US" sz="3000" dirty="0"/>
              <a:t>embargoes</a:t>
            </a:r>
            <a:r>
              <a:rPr lang="en-US" sz="2800" dirty="0"/>
              <a:t>)</a:t>
            </a:r>
          </a:p>
          <a:p>
            <a:pPr marL="274320" lvl="2" indent="-274320">
              <a:lnSpc>
                <a:spcPct val="115000"/>
              </a:lnSpc>
              <a:spcBef>
                <a:spcPts val="600"/>
              </a:spcBef>
              <a:buClr>
                <a:schemeClr val="accent2"/>
              </a:buClr>
              <a:defRPr/>
            </a:pPr>
            <a:r>
              <a:rPr lang="en-US" sz="3000" dirty="0"/>
              <a:t>Collective military action</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09" y="168275"/>
            <a:ext cx="94837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521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294" y="444609"/>
            <a:ext cx="6953887" cy="576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5413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solidFill>
                  <a:srgbClr val="FFFFFF"/>
                </a:solidFill>
                <a:latin typeface="Arial" charset="0"/>
              </a:rPr>
              <a:t>Communist N. Korea (supported by </a:t>
            </a:r>
            <a:r>
              <a:rPr lang="en-US" sz="2800" dirty="0" smtClean="0">
                <a:solidFill>
                  <a:srgbClr val="FFFFFF"/>
                </a:solidFill>
                <a:latin typeface="Arial" charset="0"/>
              </a:rPr>
              <a:t>Soviet Union and </a:t>
            </a:r>
            <a:r>
              <a:rPr lang="en-US" sz="2800" dirty="0">
                <a:solidFill>
                  <a:srgbClr val="FFFFFF"/>
                </a:solidFill>
                <a:latin typeface="Arial" charset="0"/>
              </a:rPr>
              <a:t>China) invaded democratic S. Korea (supported by the US</a:t>
            </a:r>
            <a:r>
              <a:rPr lang="en-US" sz="2800" dirty="0" smtClean="0">
                <a:solidFill>
                  <a:srgbClr val="FFFFFF"/>
                </a:solidFill>
                <a:latin typeface="Arial" charset="0"/>
              </a:rPr>
              <a:t>)</a:t>
            </a:r>
          </a:p>
          <a:p>
            <a:endParaRPr lang="en-US" dirty="0"/>
          </a:p>
          <a:p>
            <a:pPr>
              <a:lnSpc>
                <a:spcPct val="95000"/>
              </a:lnSpc>
              <a:spcBef>
                <a:spcPct val="0"/>
              </a:spcBef>
            </a:pPr>
            <a:r>
              <a:rPr lang="en-US" sz="2400" u="sng" dirty="0">
                <a:solidFill>
                  <a:srgbClr val="FFFFFF"/>
                </a:solidFill>
                <a:latin typeface="Arial" charset="0"/>
              </a:rPr>
              <a:t>The First shot fired in Cold War</a:t>
            </a:r>
            <a:r>
              <a:rPr lang="en-US" sz="2800" dirty="0">
                <a:solidFill>
                  <a:srgbClr val="FFFFFF"/>
                </a:solidFill>
                <a:latin typeface="Arial" charset="0"/>
              </a:rPr>
              <a:t> </a:t>
            </a:r>
            <a:endParaRPr lang="en-US" dirty="0"/>
          </a:p>
          <a:p>
            <a:pPr>
              <a:lnSpc>
                <a:spcPct val="95000"/>
              </a:lnSpc>
              <a:spcBef>
                <a:spcPct val="0"/>
              </a:spcBef>
            </a:pPr>
            <a:r>
              <a:rPr lang="en-US" sz="2800" dirty="0">
                <a:solidFill>
                  <a:srgbClr val="FFFFFF"/>
                </a:solidFill>
                <a:latin typeface="Arial" charset="0"/>
              </a:rPr>
              <a:t>Korea was not on the the US list of countries it was willing to defend.</a:t>
            </a:r>
          </a:p>
          <a:p>
            <a:endParaRPr lang="en-US" dirty="0"/>
          </a:p>
        </p:txBody>
      </p:sp>
      <p:sp>
        <p:nvSpPr>
          <p:cNvPr id="3" name="Title 2"/>
          <p:cNvSpPr>
            <a:spLocks noGrp="1"/>
          </p:cNvSpPr>
          <p:nvPr>
            <p:ph type="title"/>
          </p:nvPr>
        </p:nvSpPr>
        <p:spPr/>
        <p:txBody>
          <a:bodyPr/>
          <a:lstStyle/>
          <a:p>
            <a:r>
              <a:rPr lang="en-US" dirty="0" smtClean="0"/>
              <a:t>The Korean War</a:t>
            </a:r>
            <a:endParaRPr lang="en-US" dirty="0"/>
          </a:p>
        </p:txBody>
      </p:sp>
    </p:spTree>
    <p:extLst>
      <p:ext uri="{BB962C8B-B14F-4D97-AF65-F5344CB8AC3E}">
        <p14:creationId xmlns:p14="http://schemas.microsoft.com/office/powerpoint/2010/main" val="2036506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74320" lvl="2" indent="-274320">
              <a:lnSpc>
                <a:spcPct val="95000"/>
              </a:lnSpc>
              <a:spcBef>
                <a:spcPts val="600"/>
              </a:spcBef>
              <a:buClr>
                <a:schemeClr val="accent2"/>
              </a:buClr>
              <a:defRPr/>
            </a:pPr>
            <a:r>
              <a:rPr lang="en-US" sz="2800" dirty="0"/>
              <a:t>A chance to restore peace by </a:t>
            </a:r>
            <a:r>
              <a:rPr lang="en-US" sz="2800" dirty="0" err="1"/>
              <a:t>honouring</a:t>
            </a:r>
            <a:r>
              <a:rPr lang="en-US" sz="2800" dirty="0"/>
              <a:t> the principle of collective security.</a:t>
            </a:r>
          </a:p>
          <a:p>
            <a:pPr marL="274320" lvl="2" indent="-274320">
              <a:lnSpc>
                <a:spcPct val="95000"/>
              </a:lnSpc>
              <a:spcBef>
                <a:spcPts val="600"/>
              </a:spcBef>
              <a:buClr>
                <a:schemeClr val="accent2"/>
              </a:buClr>
              <a:defRPr/>
            </a:pPr>
            <a:endParaRPr lang="en-US" sz="2800" dirty="0"/>
          </a:p>
          <a:p>
            <a:pPr marL="274320" lvl="2" indent="-274320">
              <a:lnSpc>
                <a:spcPct val="95000"/>
              </a:lnSpc>
              <a:spcBef>
                <a:spcPts val="600"/>
              </a:spcBef>
              <a:buClr>
                <a:schemeClr val="accent2"/>
              </a:buClr>
              <a:defRPr/>
            </a:pPr>
            <a:r>
              <a:rPr lang="en-US" sz="2800" dirty="0"/>
              <a:t>UN Security Council passes action against aggression in South Korea.</a:t>
            </a:r>
          </a:p>
          <a:p>
            <a:endParaRPr lang="en-US" sz="2800" dirty="0"/>
          </a:p>
        </p:txBody>
      </p:sp>
      <p:sp>
        <p:nvSpPr>
          <p:cNvPr id="3" name="Title 2"/>
          <p:cNvSpPr>
            <a:spLocks noGrp="1"/>
          </p:cNvSpPr>
          <p:nvPr>
            <p:ph type="title"/>
          </p:nvPr>
        </p:nvSpPr>
        <p:spPr/>
        <p:txBody>
          <a:bodyPr/>
          <a:lstStyle/>
          <a:p>
            <a:r>
              <a:rPr lang="en-US" dirty="0" smtClean="0"/>
              <a:t>Enter the United Nations:</a:t>
            </a:r>
            <a:endParaRPr lang="en-US" dirty="0"/>
          </a:p>
        </p:txBody>
      </p:sp>
      <p:sp>
        <p:nvSpPr>
          <p:cNvPr id="4" name="TextBox 3"/>
          <p:cNvSpPr txBox="1"/>
          <p:nvPr/>
        </p:nvSpPr>
        <p:spPr>
          <a:xfrm>
            <a:off x="5935579" y="189831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7928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677</TotalTime>
  <Words>888</Words>
  <Application>Microsoft Macintosh PowerPoint</Application>
  <PresentationFormat>On-screen Show (4:3)</PresentationFormat>
  <Paragraphs>84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Paper</vt:lpstr>
      <vt:lpstr>The United Nations and the Suez Crisis</vt:lpstr>
      <vt:lpstr>The United Nations</vt:lpstr>
      <vt:lpstr>Structure of the UN</vt:lpstr>
      <vt:lpstr>PowerPoint Presentation</vt:lpstr>
      <vt:lpstr>PowerPoint Presentation</vt:lpstr>
      <vt:lpstr>PowerPoint Presentation</vt:lpstr>
      <vt:lpstr>PowerPoint Presentation</vt:lpstr>
      <vt:lpstr>The Korean War</vt:lpstr>
      <vt:lpstr>Enter the United Nations:</vt:lpstr>
      <vt:lpstr>The Armistice</vt:lpstr>
      <vt:lpstr>Canada’s Role in Korea:</vt:lpstr>
      <vt:lpstr>Lester B. Pearson and the Suez Crisis</vt:lpstr>
      <vt:lpstr>The Suez Canal</vt:lpstr>
      <vt:lpstr>Background to the Suez Crisis</vt:lpstr>
      <vt:lpstr>PowerPoint Presentation</vt:lpstr>
      <vt:lpstr>The Suez Canal Crisis: Continued</vt:lpstr>
      <vt:lpstr>PowerPoint Presentation</vt:lpstr>
      <vt:lpstr>PowerPoint Presentation</vt:lpstr>
      <vt:lpstr>Homework: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Kramar</dc:creator>
  <cp:lastModifiedBy>Daniel Kramar</cp:lastModifiedBy>
  <cp:revision>39</cp:revision>
  <dcterms:created xsi:type="dcterms:W3CDTF">2012-02-02T06:02:06Z</dcterms:created>
  <dcterms:modified xsi:type="dcterms:W3CDTF">2018-05-27T21:53:37Z</dcterms:modified>
</cp:coreProperties>
</file>